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9" d="100"/>
          <a:sy n="139" d="100"/>
        </p:scale>
        <p:origin x="-882" y="4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6" name="Google Shape;15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76049937b6009e0c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76049937b6009e0c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76049937b6009e0c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76049937b6009e0c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63" name="Google Shape;163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64" name="Google Shape;164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Число-заголовок">
  <p:cSld name="BIG_NUMBER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98" name="Google Shape;198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9" name="Google Shape;19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Чистый" type="blank">
  <p:cSld name="BLANK"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Название раздела" type="secHead">
  <p:cSld name="SECTION_HEADER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67" name="Google Shape;16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текст" type="tx">
  <p:cSld name="TITLE_AND_BODY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71" name="Google Shape;171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два столбца" type="twoColTx">
  <p:cSld name="TITLE_AND_TWO_COLUMNS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5" name="Google Shape;17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6" name="Google Shape;176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дин столбец">
  <p:cSld name="ONE_COLUMN_TEX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82" name="Google Shape;18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83" name="Google Shape;183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сновная мысль">
  <p:cSld name="MAIN_POINT"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86" name="Google Shape;186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 и описание">
  <p:cSld name="SECTION_TITLE_AND_DESCRIPTION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90" name="Google Shape;19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91" name="Google Shape;19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2" name="Google Shape;19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дпись">
  <p:cSld name="CAPTION_ONLY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95" name="Google Shape;19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9" name="Google Shape;159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0" name="Google Shape;160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6" name="Google Shape;206;p13"/>
          <p:cNvCxnSpPr/>
          <p:nvPr/>
        </p:nvCxnSpPr>
        <p:spPr>
          <a:xfrm flipH="1">
            <a:off x="2841223" y="-9305"/>
            <a:ext cx="3000" cy="5304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07" name="Google Shape;207;p13"/>
          <p:cNvCxnSpPr/>
          <p:nvPr/>
        </p:nvCxnSpPr>
        <p:spPr>
          <a:xfrm>
            <a:off x="6049825" y="-12269"/>
            <a:ext cx="6300" cy="53070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8" name="Google Shape;208;p13"/>
          <p:cNvSpPr/>
          <p:nvPr/>
        </p:nvSpPr>
        <p:spPr>
          <a:xfrm>
            <a:off x="-77" y="0"/>
            <a:ext cx="2841300" cy="51435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D9EAD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>
                <a:solidFill>
                  <a:srgbClr val="FF0000"/>
                </a:solidFill>
              </a:rPr>
              <a:t>«НЕТ» наркотикам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>
                <a:solidFill>
                  <a:srgbClr val="FF0000"/>
                </a:solidFill>
              </a:rPr>
              <a:t>«ДА» здоровому образу жизни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ru-RU" sz="2400" b="1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ru-RU" sz="2400" b="1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ru-RU" sz="2400" b="1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ru-RU" sz="2400" b="1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ru-RU" sz="2400" b="1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FF0000"/>
              </a:solidFill>
            </a:endParaRPr>
          </a:p>
        </p:txBody>
      </p:sp>
      <p:sp>
        <p:nvSpPr>
          <p:cNvPr id="209" name="Google Shape;209;p13"/>
          <p:cNvSpPr/>
          <p:nvPr/>
        </p:nvSpPr>
        <p:spPr>
          <a:xfrm>
            <a:off x="6187035" y="132278"/>
            <a:ext cx="854400" cy="845700"/>
          </a:xfrm>
          <a:prstGeom prst="ellipse">
            <a:avLst/>
          </a:prstGeom>
          <a:solidFill>
            <a:srgbClr val="93C47D"/>
          </a:solidFill>
          <a:ln w="9525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3"/>
          <p:cNvSpPr/>
          <p:nvPr/>
        </p:nvSpPr>
        <p:spPr>
          <a:xfrm rot="10800000" flipH="1">
            <a:off x="6207075" y="1092525"/>
            <a:ext cx="339000" cy="302700"/>
          </a:xfrm>
          <a:prstGeom prst="ellipse">
            <a:avLst/>
          </a:prstGeom>
          <a:solidFill>
            <a:srgbClr val="93C47D"/>
          </a:solidFill>
          <a:ln w="9525" cap="flat" cmpd="sng">
            <a:solidFill>
              <a:srgbClr val="93C47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xmlns="" id="{EFE8033B-C6AB-5742-94D0-E18F613EEF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977" y="2826676"/>
            <a:ext cx="2389193" cy="159494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41F0292-1E17-DB45-A026-D172A8530F69}"/>
              </a:ext>
            </a:extLst>
          </p:cNvPr>
          <p:cNvSpPr txBox="1"/>
          <p:nvPr/>
        </p:nvSpPr>
        <p:spPr>
          <a:xfrm>
            <a:off x="3118121" y="65755"/>
            <a:ext cx="30689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1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 если тебе предложили наркотик?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E8A134A-B9B9-FC42-B262-89023393825A}"/>
              </a:ext>
            </a:extLst>
          </p:cNvPr>
          <p:cNvSpPr txBox="1"/>
          <p:nvPr/>
        </p:nvSpPr>
        <p:spPr>
          <a:xfrm>
            <a:off x="3094176" y="712086"/>
            <a:ext cx="269635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Скажи чёткое: «НЕТ!». Не потому что не разрешают родители, а потому что ты сам не хочешь употреблять.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Если, конечно, у </a:t>
            </a: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тебя нет желания рисковать либо своим здоровьем либо жизнью. Только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отказ от </a:t>
            </a: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наркотиков будет показывать </a:t>
            </a:r>
            <a:r>
              <a:rPr lang="ru-RU" sz="1600" b="1" dirty="0" smtClean="0">
                <a:latin typeface="Times New Roman" panose="02020603050405020304" pitchFamily="18" charset="0"/>
                <a:ea typeface="Corbel" panose="020B0503020204020204" pitchFamily="34" charset="0"/>
              </a:rPr>
              <a:t>твою зрелость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, </a:t>
            </a: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самостоятельность и силу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воли. </a:t>
            </a:r>
            <a:endParaRPr lang="ru-RU" sz="1600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pPr algn="l"/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6170E51-4093-AE4B-8006-1F7BDBF7C497}"/>
              </a:ext>
            </a:extLst>
          </p:cNvPr>
          <p:cNvSpPr txBox="1"/>
          <p:nvPr/>
        </p:nvSpPr>
        <p:spPr>
          <a:xfrm>
            <a:off x="6147022" y="201707"/>
            <a:ext cx="2519608" cy="4465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30000"/>
              </a:lnSpc>
              <a:spcAft>
                <a:spcPts val="900"/>
              </a:spcAft>
              <a:buFont typeface="+mj-lt"/>
              <a:buAutoNum type="arabicPeriod"/>
            </a:pPr>
            <a:r>
              <a:rPr lang="ru-RU" sz="1000" dirty="0" smtClean="0">
                <a:latin typeface="Times New Roman" panose="02020603050405020304" pitchFamily="18" charset="0"/>
                <a:ea typeface="Corbel" panose="020B0503020204020204" pitchFamily="34" charset="0"/>
              </a:rPr>
              <a:t>Употребление наркотиков никогда </a:t>
            </a:r>
            <a:r>
              <a:rPr lang="ru-RU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не даст человеку способность самостоятельно мыслить и принимать какие либо </a:t>
            </a:r>
            <a:r>
              <a:rPr lang="ru-RU" sz="1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решения;</a:t>
            </a:r>
            <a:endParaRPr lang="ru-RU" sz="1000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pPr marL="342900" lvl="0" indent="-342900">
              <a:lnSpc>
                <a:spcPct val="130000"/>
              </a:lnSpc>
              <a:spcAft>
                <a:spcPts val="900"/>
              </a:spcAft>
              <a:buFont typeface="+mj-lt"/>
              <a:buAutoNum type="arabicPeriod"/>
            </a:pPr>
            <a:r>
              <a:rPr lang="ru-RU" sz="1000" dirty="0" smtClean="0">
                <a:latin typeface="Times New Roman" panose="02020603050405020304" pitchFamily="18" charset="0"/>
                <a:ea typeface="Corbel" panose="020B0503020204020204" pitchFamily="34" charset="0"/>
              </a:rPr>
              <a:t>Употребление наркотиков разрушает </a:t>
            </a:r>
            <a:r>
              <a:rPr lang="ru-RU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взаимоотношения в </a:t>
            </a:r>
            <a:r>
              <a:rPr lang="ru-RU" sz="1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семье;</a:t>
            </a:r>
            <a:endParaRPr lang="ru-RU" sz="1000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pPr marL="342900" lvl="0" indent="-342900">
              <a:lnSpc>
                <a:spcPct val="130000"/>
              </a:lnSpc>
              <a:spcAft>
                <a:spcPts val="900"/>
              </a:spcAft>
              <a:buFont typeface="+mj-lt"/>
              <a:buAutoNum type="arabicPeriod"/>
            </a:pPr>
            <a:r>
              <a:rPr lang="ru-RU" sz="1000" dirty="0" smtClean="0">
                <a:latin typeface="Times New Roman" panose="02020603050405020304" pitchFamily="18" charset="0"/>
                <a:ea typeface="Corbel" panose="020B0503020204020204" pitchFamily="34" charset="0"/>
              </a:rPr>
              <a:t>Употребление наркотиков</a:t>
            </a:r>
            <a:r>
              <a:rPr lang="ru-RU" sz="1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 </a:t>
            </a:r>
            <a:r>
              <a:rPr lang="ru-RU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зачастую приводит людей к </a:t>
            </a:r>
            <a:r>
              <a:rPr lang="ru-RU" sz="1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смерти;</a:t>
            </a:r>
            <a:endParaRPr lang="ru-RU" sz="1000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pPr marL="342900" lvl="0" indent="-342900">
              <a:lnSpc>
                <a:spcPct val="130000"/>
              </a:lnSpc>
              <a:spcAft>
                <a:spcPts val="900"/>
              </a:spcAft>
              <a:buFont typeface="+mj-lt"/>
              <a:buAutoNum type="arabicPeriod"/>
            </a:pPr>
            <a:r>
              <a:rPr lang="ru-RU" sz="1000" dirty="0" smtClean="0">
                <a:latin typeface="Times New Roman" panose="02020603050405020304" pitchFamily="18" charset="0"/>
                <a:ea typeface="Corbel" panose="020B0503020204020204" pitchFamily="34" charset="0"/>
              </a:rPr>
              <a:t>Употребление наркотиков даёт </a:t>
            </a:r>
            <a:r>
              <a:rPr lang="ru-RU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фальшивое </a:t>
            </a:r>
            <a:r>
              <a:rPr lang="ru-RU" sz="1000" dirty="0" smtClean="0">
                <a:latin typeface="Times New Roman" panose="02020603050405020304" pitchFamily="18" charset="0"/>
                <a:ea typeface="Corbel" panose="020B0503020204020204" pitchFamily="34" charset="0"/>
              </a:rPr>
              <a:t>ощущение</a:t>
            </a:r>
            <a:r>
              <a:rPr lang="ru-RU" sz="1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 счастья;</a:t>
            </a:r>
            <a:endParaRPr lang="ru-RU" sz="1000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pPr marL="342900" lvl="0" indent="-342900">
              <a:lnSpc>
                <a:spcPct val="130000"/>
              </a:lnSpc>
              <a:spcAft>
                <a:spcPts val="900"/>
              </a:spcAft>
              <a:buFont typeface="+mj-lt"/>
              <a:buAutoNum type="arabicPeriod"/>
            </a:pPr>
            <a:r>
              <a:rPr lang="ru-RU" sz="1000" dirty="0" smtClean="0">
                <a:latin typeface="Times New Roman" panose="02020603050405020304" pitchFamily="18" charset="0"/>
                <a:ea typeface="Corbel" panose="020B0503020204020204" pitchFamily="34" charset="0"/>
              </a:rPr>
              <a:t>Употребление наркотиков </a:t>
            </a:r>
            <a:r>
              <a:rPr lang="ru-RU" sz="1000" dirty="0" smtClean="0">
                <a:latin typeface="Times New Roman" panose="02020603050405020304" pitchFamily="18" charset="0"/>
                <a:ea typeface="Corbel" panose="020B0503020204020204" pitchFamily="34" charset="0"/>
              </a:rPr>
              <a:t>приводит </a:t>
            </a:r>
            <a:r>
              <a:rPr lang="ru-RU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к мертворождению или к рождению детей с ограниченными </a:t>
            </a:r>
            <a:r>
              <a:rPr lang="ru-RU" sz="1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возможностям;</a:t>
            </a:r>
            <a:endParaRPr lang="ru-RU" sz="1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pPr marL="342900" lvl="0" indent="-342900">
              <a:lnSpc>
                <a:spcPct val="130000"/>
              </a:lnSpc>
              <a:spcAft>
                <a:spcPts val="900"/>
              </a:spcAft>
              <a:buFont typeface="+mj-lt"/>
              <a:buAutoNum type="arabicPeriod"/>
            </a:pPr>
            <a:r>
              <a:rPr lang="ru-RU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Наркотики становятся причиной </a:t>
            </a:r>
            <a:r>
              <a:rPr lang="ru-RU" sz="1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множества заболеваний;</a:t>
            </a:r>
            <a:endParaRPr lang="ru-RU" sz="1000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pPr marL="457200">
              <a:lnSpc>
                <a:spcPct val="130000"/>
              </a:lnSpc>
              <a:spcAft>
                <a:spcPts val="900"/>
              </a:spcAft>
            </a:pPr>
            <a:r>
              <a:rPr lang="ru-RU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 </a:t>
            </a:r>
            <a:endParaRPr lang="ru-RU" sz="1000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5" name="Google Shape;215;p14"/>
          <p:cNvCxnSpPr/>
          <p:nvPr/>
        </p:nvCxnSpPr>
        <p:spPr>
          <a:xfrm flipH="1">
            <a:off x="2853538" y="43275"/>
            <a:ext cx="63600" cy="51003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16" name="Google Shape;216;p14"/>
          <p:cNvCxnSpPr/>
          <p:nvPr/>
        </p:nvCxnSpPr>
        <p:spPr>
          <a:xfrm flipH="1">
            <a:off x="6032416" y="0"/>
            <a:ext cx="55200" cy="52947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7" name="Google Shape;217;p14"/>
          <p:cNvSpPr txBox="1"/>
          <p:nvPr/>
        </p:nvSpPr>
        <p:spPr>
          <a:xfrm>
            <a:off x="1053193" y="2145607"/>
            <a:ext cx="73152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4"/>
          <p:cNvSpPr/>
          <p:nvPr/>
        </p:nvSpPr>
        <p:spPr>
          <a:xfrm>
            <a:off x="0" y="139525"/>
            <a:ext cx="2732700" cy="17127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EFEFEF"/>
          </a:solidFill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 b="1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219" name="Google Shape;219;p14"/>
          <p:cNvSpPr txBox="1"/>
          <p:nvPr/>
        </p:nvSpPr>
        <p:spPr>
          <a:xfrm>
            <a:off x="-50" y="-89450"/>
            <a:ext cx="914400" cy="54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b="1">
                <a:solidFill>
                  <a:srgbClr val="A61C00"/>
                </a:solidFill>
                <a:latin typeface="Comic Sans MS"/>
                <a:ea typeface="Comic Sans MS"/>
                <a:cs typeface="Comic Sans MS"/>
                <a:sym typeface="Comic Sans MS"/>
              </a:rPr>
              <a:t>МИФ</a:t>
            </a:r>
            <a:endParaRPr sz="2300" b="1">
              <a:solidFill>
                <a:srgbClr val="A61C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0" name="Google Shape;220;p14"/>
          <p:cNvSpPr/>
          <p:nvPr/>
        </p:nvSpPr>
        <p:spPr>
          <a:xfrm>
            <a:off x="223600" y="2571750"/>
            <a:ext cx="2509200" cy="2385900"/>
          </a:xfrm>
          <a:prstGeom prst="horizontalScroll">
            <a:avLst>
              <a:gd name="adj" fmla="val 12500"/>
            </a:avLst>
          </a:prstGeom>
          <a:solidFill>
            <a:schemeClr val="lt2"/>
          </a:solidFill>
          <a:ln w="28575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4"/>
          <p:cNvSpPr txBox="1"/>
          <p:nvPr/>
        </p:nvSpPr>
        <p:spPr>
          <a:xfrm>
            <a:off x="1411133" y="2145603"/>
            <a:ext cx="3774600" cy="5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b="1">
                <a:solidFill>
                  <a:srgbClr val="38761D"/>
                </a:solidFill>
                <a:latin typeface="Comic Sans MS"/>
                <a:ea typeface="Comic Sans MS"/>
                <a:cs typeface="Comic Sans MS"/>
                <a:sym typeface="Comic Sans MS"/>
              </a:rPr>
              <a:t>ФАКТ</a:t>
            </a:r>
            <a:endParaRPr sz="2100" b="1">
              <a:solidFill>
                <a:srgbClr val="38761D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2" name="Google Shape;222;p14"/>
          <p:cNvSpPr/>
          <p:nvPr/>
        </p:nvSpPr>
        <p:spPr>
          <a:xfrm rot="5400000">
            <a:off x="1374450" y="3685125"/>
            <a:ext cx="86400" cy="2830500"/>
          </a:xfrm>
          <a:prstGeom prst="rect">
            <a:avLst/>
          </a:prstGeom>
          <a:solidFill>
            <a:srgbClr val="B6D7A8"/>
          </a:solidFill>
          <a:ln w="9525" cap="flat" cmpd="sng">
            <a:solidFill>
              <a:srgbClr val="B6D7A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14"/>
          <p:cNvSpPr/>
          <p:nvPr/>
        </p:nvSpPr>
        <p:spPr>
          <a:xfrm>
            <a:off x="3274730" y="228677"/>
            <a:ext cx="2547469" cy="2385900"/>
          </a:xfrm>
          <a:prstGeom prst="horizontalScroll">
            <a:avLst>
              <a:gd name="adj" fmla="val 12500"/>
            </a:avLst>
          </a:prstGeom>
          <a:solidFill>
            <a:schemeClr val="lt2"/>
          </a:solidFill>
          <a:ln w="28575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14"/>
          <p:cNvSpPr/>
          <p:nvPr/>
        </p:nvSpPr>
        <p:spPr>
          <a:xfrm>
            <a:off x="3091591" y="3130041"/>
            <a:ext cx="2732700" cy="1712700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EFEFEF"/>
          </a:solidFill>
          <a:ln w="190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 b="1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225" name="Google Shape;225;p14"/>
          <p:cNvSpPr txBox="1"/>
          <p:nvPr/>
        </p:nvSpPr>
        <p:spPr>
          <a:xfrm>
            <a:off x="3111585" y="32121"/>
            <a:ext cx="3774600" cy="5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b="1">
                <a:solidFill>
                  <a:srgbClr val="38761D"/>
                </a:solidFill>
                <a:latin typeface="Comic Sans MS"/>
                <a:ea typeface="Comic Sans MS"/>
                <a:cs typeface="Comic Sans MS"/>
                <a:sym typeface="Comic Sans MS"/>
              </a:rPr>
              <a:t>ФАКТ</a:t>
            </a:r>
            <a:endParaRPr sz="2100" b="1">
              <a:solidFill>
                <a:srgbClr val="38761D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6" name="Google Shape;226;p14"/>
          <p:cNvSpPr txBox="1"/>
          <p:nvPr/>
        </p:nvSpPr>
        <p:spPr>
          <a:xfrm>
            <a:off x="4666386" y="2526487"/>
            <a:ext cx="3595123" cy="538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300" b="1">
                <a:solidFill>
                  <a:srgbClr val="A61C00"/>
                </a:solidFill>
                <a:latin typeface="Comic Sans MS"/>
                <a:ea typeface="Comic Sans MS"/>
                <a:cs typeface="Comic Sans MS"/>
                <a:sym typeface="Comic Sans MS"/>
              </a:rPr>
              <a:t>МИФ</a:t>
            </a:r>
            <a:endParaRPr sz="2300" b="1">
              <a:solidFill>
                <a:srgbClr val="A61C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7" name="Google Shape;227;p14"/>
          <p:cNvSpPr/>
          <p:nvPr/>
        </p:nvSpPr>
        <p:spPr>
          <a:xfrm rot="2700000" flipH="1">
            <a:off x="2975809" y="2818796"/>
            <a:ext cx="730158" cy="468388"/>
          </a:xfrm>
          <a:prstGeom prst="curvedUpArrow">
            <a:avLst>
              <a:gd name="adj1" fmla="val 25000"/>
              <a:gd name="adj2" fmla="val 48573"/>
              <a:gd name="adj3" fmla="val 35402"/>
            </a:avLst>
          </a:prstGeom>
          <a:solidFill>
            <a:srgbClr val="0000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14"/>
          <p:cNvSpPr/>
          <p:nvPr/>
        </p:nvSpPr>
        <p:spPr>
          <a:xfrm rot="-7400335" flipH="1">
            <a:off x="2082149" y="1832310"/>
            <a:ext cx="841718" cy="438245"/>
          </a:xfrm>
          <a:prstGeom prst="curvedUpArrow">
            <a:avLst>
              <a:gd name="adj1" fmla="val 23234"/>
              <a:gd name="adj2" fmla="val 48966"/>
              <a:gd name="adj3" fmla="val 36897"/>
            </a:avLst>
          </a:prstGeom>
          <a:solidFill>
            <a:srgbClr val="000000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5C37B96-DDEB-9140-8C54-2F8AC62F8D90}"/>
              </a:ext>
            </a:extLst>
          </p:cNvPr>
          <p:cNvSpPr txBox="1"/>
          <p:nvPr/>
        </p:nvSpPr>
        <p:spPr>
          <a:xfrm>
            <a:off x="407158" y="430288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употребления наркотика всегда можно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лёгкостью отказаться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3577059-8C0B-AC43-B3D8-554B8A7F64AC}"/>
              </a:ext>
            </a:extLst>
          </p:cNvPr>
          <p:cNvSpPr txBox="1"/>
          <p:nvPr/>
        </p:nvSpPr>
        <p:spPr>
          <a:xfrm>
            <a:off x="612321" y="2974974"/>
            <a:ext cx="207223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 </a:t>
            </a:r>
            <a:r>
              <a:rPr lang="ru-RU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Отказаться дано только ОДИН раз – самый первый. Даже если употреблять их однократно, то по итогу приведёт к зависимости. </a:t>
            </a:r>
            <a:endParaRPr lang="ru-RU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pPr algn="l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A15F5B8-498E-7543-B78A-A995D4518E29}"/>
              </a:ext>
            </a:extLst>
          </p:cNvPr>
          <p:cNvSpPr txBox="1"/>
          <p:nvPr/>
        </p:nvSpPr>
        <p:spPr>
          <a:xfrm>
            <a:off x="3675278" y="3319895"/>
            <a:ext cx="173618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Наркотики дают ни с чем несравнимое ощущение удовольствия</a:t>
            </a:r>
            <a:r>
              <a:rPr lang="ru-RU" b="1" i="1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DA2259-C1AC-C24F-9C96-1FCD47CA5EA7}"/>
              </a:ext>
            </a:extLst>
          </p:cNvPr>
          <p:cNvSpPr txBox="1"/>
          <p:nvPr/>
        </p:nvSpPr>
        <p:spPr>
          <a:xfrm>
            <a:off x="3584745" y="543922"/>
            <a:ext cx="2263234" cy="186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 </a:t>
            </a:r>
            <a:r>
              <a:rPr lang="ru-RU" sz="105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Наоборот, наркотики не дают полное ощущение счастья с первой же дозы. Скорее всего вы получите тошноту, рвоту, головокружение и т.д. Более того, эйфория появляется после 4 – 5 дозы, но исчезает через короткий промежуток времени. А вот в дальнейшем их начинают употреблять от неприятного ощущения – ломки. </a:t>
            </a:r>
            <a:endParaRPr lang="ru-RU" sz="105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pPr algn="l"/>
            <a:endParaRPr lang="ru-RU" sz="105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92185A9-925D-9847-AAE8-395F3194BDEA}"/>
              </a:ext>
            </a:extLst>
          </p:cNvPr>
          <p:cNvSpPr txBox="1"/>
          <p:nvPr/>
        </p:nvSpPr>
        <p:spPr>
          <a:xfrm>
            <a:off x="6689912" y="939190"/>
            <a:ext cx="216497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800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«Спасибо</a:t>
            </a:r>
            <a:r>
              <a:rPr lang="ru-RU" sz="1200" dirty="0">
                <a:solidFill>
                  <a:srgbClr val="181818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, но нет. Я не </a:t>
            </a:r>
            <a:r>
              <a:rPr lang="ru-RU" sz="120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хочу расстраивать родителей»;</a:t>
            </a:r>
          </a:p>
          <a:p>
            <a:pPr marL="285750" lvl="0" indent="-285750"/>
            <a:endParaRPr lang="ru-RU" sz="1200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181818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Спасибо, но нет. Я </a:t>
            </a:r>
            <a:r>
              <a:rPr lang="ru-RU" sz="120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предпочитаю здоровый образ жизни»;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1200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20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«Спасибо</a:t>
            </a:r>
            <a:r>
              <a:rPr lang="ru-RU" sz="1200" dirty="0">
                <a:solidFill>
                  <a:srgbClr val="181818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, но нет. </a:t>
            </a:r>
            <a:r>
              <a:rPr lang="ru-RU" sz="120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Мне это не интересно»;</a:t>
            </a:r>
            <a:endParaRPr lang="ru-RU" sz="1200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A1AA627-B8F7-0E4E-8EE2-FEBE1EAC8505}"/>
              </a:ext>
            </a:extLst>
          </p:cNvPr>
          <p:cNvSpPr txBox="1"/>
          <p:nvPr/>
        </p:nvSpPr>
        <p:spPr>
          <a:xfrm>
            <a:off x="6379969" y="282614"/>
            <a:ext cx="2583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000" b="1" u="sng">
                <a:solidFill>
                  <a:srgbClr val="C00000"/>
                </a:solidFill>
              </a:rPr>
              <a:t>Как сказать «НЕТ»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3" name="Google Shape;233;p15"/>
          <p:cNvCxnSpPr/>
          <p:nvPr/>
        </p:nvCxnSpPr>
        <p:spPr>
          <a:xfrm flipH="1">
            <a:off x="2841252" y="0"/>
            <a:ext cx="55200" cy="52947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4" name="Google Shape;234;p15"/>
          <p:cNvCxnSpPr/>
          <p:nvPr/>
        </p:nvCxnSpPr>
        <p:spPr>
          <a:xfrm flipH="1">
            <a:off x="6041652" y="0"/>
            <a:ext cx="55200" cy="52947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6DA326C-9C79-9A40-A8F9-675505B27B62}"/>
              </a:ext>
            </a:extLst>
          </p:cNvPr>
          <p:cNvSpPr txBox="1"/>
          <p:nvPr/>
        </p:nvSpPr>
        <p:spPr>
          <a:xfrm>
            <a:off x="-102948" y="0"/>
            <a:ext cx="2999400" cy="867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70"/>
              </a:lnSpc>
              <a:spcAft>
                <a:spcPts val="900"/>
              </a:spcAft>
            </a:pPr>
            <a:r>
              <a:rPr lang="ru-RU" sz="80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/>
            </a:r>
            <a:br>
              <a:rPr lang="ru-RU" sz="800">
                <a:solidFill>
                  <a:srgbClr val="40404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</a:br>
            <a:r>
              <a:rPr lang="ru-RU" sz="1400" b="1">
                <a:solidFill>
                  <a:srgbClr val="000000"/>
                </a:solidFill>
                <a:effectLst/>
                <a:latin typeface="Monotype Corsiva" panose="03010101010201010101" pitchFamily="66" charset="0"/>
                <a:ea typeface="Corbel" panose="020B0503020204020204" pitchFamily="34" charset="0"/>
              </a:rPr>
              <a:t>Памятка антинаркотической направленности и пропаганде здорового образа жизни</a:t>
            </a:r>
            <a:endParaRPr lang="ru-RU" sz="80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9F91636-7A27-314A-A4A2-0F5F6C1CB1F0}"/>
              </a:ext>
            </a:extLst>
          </p:cNvPr>
          <p:cNvSpPr txBox="1"/>
          <p:nvPr/>
        </p:nvSpPr>
        <p:spPr>
          <a:xfrm>
            <a:off x="99747" y="867545"/>
            <a:ext cx="2594009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u="sng" dirty="0">
                <a:solidFill>
                  <a:srgbClr val="C86B07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«Здоровье выпрашивают себе люди у богов; но то, что в их собственной власти сохранить его, об этом они не задумываются»</a:t>
            </a:r>
            <a:r>
              <a:rPr lang="ru-RU" u="sng" dirty="0">
                <a:solidFill>
                  <a:srgbClr val="C86B07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 </a:t>
            </a:r>
          </a:p>
          <a:p>
            <a:endParaRPr lang="ru-RU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Нам угрожает большая опасность. И эта опасность – наркотики/наркомания. Относительно недавно новости о проблемах с наркотиками шли к нам из заграницы. Но теперь оказались у нас и распространяются с немыслимо скоростью, как эпидемия. </a:t>
            </a:r>
            <a:endParaRPr lang="ru-RU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endParaRPr lang="ru-RU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 </a:t>
            </a:r>
            <a:endParaRPr lang="ru-RU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pPr algn="l"/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B0D458E-D465-A648-9872-E37DFE6C2266}"/>
              </a:ext>
            </a:extLst>
          </p:cNvPr>
          <p:cNvSpPr txBox="1"/>
          <p:nvPr/>
        </p:nvSpPr>
        <p:spPr>
          <a:xfrm>
            <a:off x="3603171" y="2691493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ru-RU"/>
          </a:p>
          <a:p>
            <a:pPr algn="l"/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C632B3B-19B9-3045-8A02-78C09E706541}"/>
              </a:ext>
            </a:extLst>
          </p:cNvPr>
          <p:cNvSpPr txBox="1"/>
          <p:nvPr/>
        </p:nvSpPr>
        <p:spPr>
          <a:xfrm>
            <a:off x="3272362" y="1660442"/>
            <a:ext cx="255779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endParaRPr lang="ru-RU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Наркомания – это серьёзная болезнь, которая проявляется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в пристрастии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к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наркотическим средствам. Которые в последствии,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вызывают нарушение психики и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галлюцинации. </a:t>
            </a:r>
            <a:endParaRPr lang="ru-RU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В среднем употребление наркотических средств начинается в молодом возрасте ~ 12-16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лет.</a:t>
            </a:r>
            <a:endParaRPr lang="ru-RU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rbel" panose="020B0503020204020204" pitchFamily="34" charset="0"/>
              </a:rPr>
              <a:t> </a:t>
            </a:r>
            <a:endParaRPr lang="ru-RU" dirty="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pPr algn="l"/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B2CE6CA-2414-0541-8241-9320438A3F39}"/>
              </a:ext>
            </a:extLst>
          </p:cNvPr>
          <p:cNvSpPr txBox="1"/>
          <p:nvPr/>
        </p:nvSpPr>
        <p:spPr>
          <a:xfrm flipV="1">
            <a:off x="3043948" y="-97202"/>
            <a:ext cx="3295650" cy="1929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356FAF5-3B9E-D94E-B04E-A96CB1E076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65487" y="146435"/>
            <a:ext cx="2400255" cy="173118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2AFD9FBE-2304-2643-8D43-140B7B01AD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61137" y="552217"/>
            <a:ext cx="1929555" cy="128007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9C600FA-DAC3-3C4F-98C7-97425D777FB8}"/>
              </a:ext>
            </a:extLst>
          </p:cNvPr>
          <p:cNvSpPr txBox="1"/>
          <p:nvPr/>
        </p:nvSpPr>
        <p:spPr>
          <a:xfrm>
            <a:off x="6350312" y="1426509"/>
            <a:ext cx="222685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ru-RU" sz="180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pPr lvl="0"/>
            <a:endParaRPr lang="ru-RU" sz="1800">
              <a:solidFill>
                <a:srgbClr val="404040"/>
              </a:solidFill>
              <a:effectLst/>
              <a:latin typeface="Times New Roman" panose="02020603050405020304" pitchFamily="18" charset="0"/>
              <a:ea typeface="Corbel" panose="020B0503020204020204" pitchFamily="34" charset="0"/>
            </a:endParaRPr>
          </a:p>
          <a:p>
            <a:pPr lvl="0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6CD4270-50B7-004A-B38D-43259027E9A2}"/>
              </a:ext>
            </a:extLst>
          </p:cNvPr>
          <p:cNvSpPr txBox="1"/>
          <p:nvPr/>
        </p:nvSpPr>
        <p:spPr>
          <a:xfrm>
            <a:off x="6369338" y="112905"/>
            <a:ext cx="2618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b="1" u="sng">
                <a:solidFill>
                  <a:srgbClr val="7030A0"/>
                </a:solidFill>
                <a:latin typeface="Aharoni" panose="02000000000000000000" pitchFamily="2" charset="0"/>
                <a:ea typeface="Aharoni" panose="02000000000000000000" pitchFamily="2" charset="0"/>
              </a:rPr>
              <a:t>Не разрушай своё здоровье!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03781546-400D-8046-AADF-658C6BFA400F}"/>
              </a:ext>
            </a:extLst>
          </p:cNvPr>
          <p:cNvSpPr txBox="1"/>
          <p:nvPr/>
        </p:nvSpPr>
        <p:spPr>
          <a:xfrm>
            <a:off x="6275422" y="1811229"/>
            <a:ext cx="253551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Откажись от вредных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привычек;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Делай утреннюю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зарядку;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питайся;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Почаще дыши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свежим воздухом;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AA0CEB73-8BCE-4E43-9A31-376F0E3B9C05}"/>
              </a:ext>
            </a:extLst>
          </p:cNvPr>
          <p:cNvSpPr txBox="1"/>
          <p:nvPr/>
        </p:nvSpPr>
        <p:spPr>
          <a:xfrm flipV="1">
            <a:off x="4368598" y="5535542"/>
            <a:ext cx="33461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ru-RU"/>
          </a:p>
          <a:p>
            <a:pPr algn="l"/>
            <a:endParaRPr lang="ru-R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9E9D2454-39A8-184C-A57B-92C4A68AB094}"/>
              </a:ext>
            </a:extLst>
          </p:cNvPr>
          <p:cNvSpPr txBox="1"/>
          <p:nvPr/>
        </p:nvSpPr>
        <p:spPr>
          <a:xfrm rot="10800000" flipV="1">
            <a:off x="6096852" y="4757816"/>
            <a:ext cx="52077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>
                <a:solidFill>
                  <a:srgbClr val="000000"/>
                </a:solidFill>
                <a:effectLst/>
                <a:latin typeface="Corbel" panose="020B0503020204020204" pitchFamily="34" charset="0"/>
                <a:ea typeface="Corbel" panose="020B0503020204020204" pitchFamily="34" charset="0"/>
                <a:cs typeface="Times New Roman" panose="02020603050405020304" pitchFamily="18" charset="0"/>
              </a:rPr>
              <a:t>Работа выполнена ученицей 8 класса</a:t>
            </a:r>
            <a:endParaRPr lang="ru-RU" sz="1000">
              <a:solidFill>
                <a:srgbClr val="404040"/>
              </a:solidFill>
              <a:effectLst/>
              <a:latin typeface="Corbel" panose="020B0503020204020204" pitchFamily="34" charset="0"/>
              <a:ea typeface="Corbel" panose="020B0503020204020204" pitchFamily="34" charset="0"/>
              <a:cs typeface="Times New Roman" panose="02020603050405020304" pitchFamily="18" charset="0"/>
            </a:endParaRPr>
          </a:p>
          <a:p>
            <a:r>
              <a:rPr lang="ru-RU" sz="1000" i="1">
                <a:solidFill>
                  <a:srgbClr val="000000"/>
                </a:solidFill>
                <a:effectLst/>
                <a:latin typeface="Corbel" panose="020B0503020204020204" pitchFamily="34" charset="0"/>
                <a:ea typeface="Corbel" panose="020B0503020204020204" pitchFamily="34" charset="0"/>
                <a:cs typeface="Times New Roman" panose="02020603050405020304" pitchFamily="18" charset="0"/>
              </a:rPr>
              <a:t>МАОУ СОШ №7  Климович Анны</a:t>
            </a:r>
            <a:endParaRPr lang="ru-RU" sz="1000">
              <a:solidFill>
                <a:srgbClr val="404040"/>
              </a:solidFill>
              <a:effectLst/>
              <a:latin typeface="Corbel" panose="020B0503020204020204" pitchFamily="34" charset="0"/>
              <a:ea typeface="Corbel" panose="020B0503020204020204" pitchFamily="34" charset="0"/>
              <a:cs typeface="Times New Roman" panose="02020603050405020304" pitchFamily="18" charset="0"/>
            </a:endParaRPr>
          </a:p>
          <a:p>
            <a:pPr algn="l"/>
            <a:endParaRPr lang="ru-RU"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303</Words>
  <Application>Microsoft Office PowerPoint</Application>
  <PresentationFormat>Экран (16:9)</PresentationFormat>
  <Paragraphs>49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simple-light-2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СОШ№7 МАОУ</cp:lastModifiedBy>
  <cp:revision>13</cp:revision>
  <dcterms:modified xsi:type="dcterms:W3CDTF">2022-01-19T05:09:25Z</dcterms:modified>
</cp:coreProperties>
</file>