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Caveat" charset="0"/>
      <p:regular r:id="rId5"/>
      <p:bold r:id="rId6"/>
    </p:embeddedFont>
    <p:embeddedFont>
      <p:font typeface="Comfortaa" charset="0"/>
      <p:regular r:id="rId7"/>
      <p:bold r:id="rId8"/>
    </p:embeddedFont>
    <p:embeddedFont>
      <p:font typeface="Merriweather" charset="-52"/>
      <p:regular r:id="rId9"/>
      <p:bold r:id="rId10"/>
      <p:italic r:id="rId11"/>
      <p:boldItalic r:id="rId12"/>
    </p:embeddedFont>
    <p:embeddedFont>
      <p:font typeface="Playfair Display" charset="-52"/>
      <p:regular r:id="rId13"/>
      <p:bold r:id="rId14"/>
      <p:italic r:id="rId15"/>
      <p:boldItalic r:id="rId16"/>
    </p:embeddedFont>
    <p:embeddedFont>
      <p:font typeface="Pacifico" charset="-52"/>
      <p:regular r:id="rId17"/>
    </p:embeddedFont>
    <p:embeddedFont>
      <p:font typeface="Lobster" charset="-52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6T44dGNW87w1EC/0LcgMJaYcU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792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ло-заголовок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мысль">
  <p:cSld name="MAIN_POI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два столбца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дин столбец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 и описание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пись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811673" y="375220"/>
            <a:ext cx="4433400" cy="44334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" name="Google Shape;55;p1"/>
          <p:cNvCxnSpPr/>
          <p:nvPr/>
        </p:nvCxnSpPr>
        <p:spPr>
          <a:xfrm flipH="1">
            <a:off x="3159755" y="-150"/>
            <a:ext cx="17400" cy="5165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"/>
          <p:cNvCxnSpPr/>
          <p:nvPr/>
        </p:nvCxnSpPr>
        <p:spPr>
          <a:xfrm flipH="1">
            <a:off x="6166191" y="-150"/>
            <a:ext cx="17400" cy="5165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1"/>
          <p:cNvSpPr/>
          <p:nvPr/>
        </p:nvSpPr>
        <p:spPr>
          <a:xfrm>
            <a:off x="6343800" y="0"/>
            <a:ext cx="2183100" cy="1520100"/>
          </a:xfrm>
          <a:prstGeom prst="cloudCallout">
            <a:avLst>
              <a:gd name="adj1" fmla="val 53242"/>
              <a:gd name="adj2" fmla="val 63213"/>
            </a:avLst>
          </a:prstGeom>
          <a:solidFill>
            <a:srgbClr val="E066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1" i="0" u="none" strike="noStrike" cap="non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«Все победы начинаются с победы над самим собой» Л.Леонов</a:t>
            </a:r>
            <a:endParaRPr sz="1300" b="1" i="0" u="none" strike="noStrike" cap="non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6166200" y="4926075"/>
            <a:ext cx="2977800" cy="2175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3800" y="2778062"/>
            <a:ext cx="1586550" cy="185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580" y="1257951"/>
            <a:ext cx="2039576" cy="152009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0" y="0"/>
            <a:ext cx="3177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>
                <a:latin typeface="Comfortaa"/>
                <a:ea typeface="Comfortaa"/>
                <a:cs typeface="Comfortaa"/>
                <a:sym typeface="Comfortaa"/>
              </a:rPr>
              <a:t>НАРКОТИКИ И ЕГО ВРЕД:</a:t>
            </a:r>
            <a:endParaRPr b="1" i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0" y="396300"/>
            <a:ext cx="29778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Merriweather"/>
                <a:ea typeface="Merriweather"/>
                <a:cs typeface="Merriweather"/>
                <a:sym typeface="Merriweather"/>
              </a:rPr>
              <a:t>Наркомания</a:t>
            </a:r>
            <a:r>
              <a:rPr lang="ru-RU" dirty="0"/>
              <a:t>  -  состоя</a:t>
            </a:r>
            <a:r>
              <a:rPr lang="ru-RU" dirty="0">
                <a:solidFill>
                  <a:srgbClr val="FFFFFF"/>
                </a:solidFill>
              </a:rPr>
              <a:t>ние,</a:t>
            </a:r>
            <a:r>
              <a:rPr lang="ru-RU" dirty="0"/>
              <a:t>                  </a:t>
            </a:r>
            <a:r>
              <a:rPr lang="ru-RU" dirty="0" smtClean="0"/>
              <a:t>характеризующееся </a:t>
            </a:r>
            <a:r>
              <a:rPr lang="ru-RU" dirty="0" smtClean="0">
                <a:solidFill>
                  <a:srgbClr val="FFFFFF"/>
                </a:solidFill>
              </a:rPr>
              <a:t>влечением к  </a:t>
            </a:r>
            <a:r>
              <a:rPr lang="ru-RU" dirty="0"/>
              <a:t>употреблению  н</a:t>
            </a:r>
            <a:r>
              <a:rPr lang="ru-RU" dirty="0">
                <a:solidFill>
                  <a:srgbClr val="FFFFFF"/>
                </a:solidFill>
              </a:rPr>
              <a:t>аркотических</a:t>
            </a:r>
            <a:r>
              <a:rPr lang="ru-RU" dirty="0"/>
              <a:t> веществ. </a:t>
            </a:r>
            <a:endParaRPr dirty="0"/>
          </a:p>
        </p:txBody>
      </p:sp>
      <p:sp>
        <p:nvSpPr>
          <p:cNvPr id="63" name="Google Shape;63;p1"/>
          <p:cNvSpPr txBox="1"/>
          <p:nvPr/>
        </p:nvSpPr>
        <p:spPr>
          <a:xfrm>
            <a:off x="-24600" y="1726301"/>
            <a:ext cx="1137600" cy="29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Merriweather"/>
                <a:ea typeface="Merriweather"/>
                <a:cs typeface="Merriweather"/>
                <a:sym typeface="Merriweather"/>
              </a:rPr>
              <a:t>Наркотики </a:t>
            </a:r>
            <a:r>
              <a:rPr lang="ru-RU" sz="1100" dirty="0"/>
              <a:t>– это вещества, способные вызывать </a:t>
            </a:r>
            <a:r>
              <a:rPr lang="ru-RU" sz="1100" b="1" dirty="0">
                <a:solidFill>
                  <a:srgbClr val="CC0000"/>
                </a:solidFill>
              </a:rPr>
              <a:t>состояние радостного</a:t>
            </a:r>
            <a:r>
              <a:rPr lang="ru-RU" sz="1100" dirty="0">
                <a:solidFill>
                  <a:srgbClr val="CC0000"/>
                </a:solidFill>
              </a:rPr>
              <a:t> </a:t>
            </a:r>
            <a:r>
              <a:rPr lang="ru-RU" sz="1100" b="1" dirty="0">
                <a:solidFill>
                  <a:srgbClr val="CC0000"/>
                </a:solidFill>
              </a:rPr>
              <a:t>опьянения</a:t>
            </a:r>
            <a:r>
              <a:rPr lang="ru-RU" sz="1100" dirty="0">
                <a:solidFill>
                  <a:srgbClr val="CC0000"/>
                </a:solidFill>
              </a:rPr>
              <a:t>, </a:t>
            </a:r>
            <a:r>
              <a:rPr lang="ru-RU" sz="1100" b="1" dirty="0">
                <a:solidFill>
                  <a:srgbClr val="CC0000"/>
                </a:solidFill>
              </a:rPr>
              <a:t>привыкание</a:t>
            </a:r>
            <a:r>
              <a:rPr lang="ru-RU" sz="1100" dirty="0"/>
              <a:t> и </a:t>
            </a:r>
            <a:r>
              <a:rPr lang="ru-RU" sz="1100" b="1" dirty="0">
                <a:solidFill>
                  <a:srgbClr val="CC0000"/>
                </a:solidFill>
              </a:rPr>
              <a:t>зависимость</a:t>
            </a:r>
            <a:r>
              <a:rPr lang="ru-RU" sz="1100" dirty="0"/>
              <a:t>.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180675" y="2712350"/>
            <a:ext cx="21831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FFFFF"/>
                </a:solidFill>
              </a:rPr>
              <a:t>Наркотики - являются по своей сути ядом, </a:t>
            </a:r>
            <a:r>
              <a:rPr lang="ru-RU" b="1">
                <a:latin typeface="Playfair Display"/>
                <a:ea typeface="Playfair Display"/>
                <a:cs typeface="Playfair Display"/>
                <a:sym typeface="Playfair Display"/>
              </a:rPr>
              <a:t>поражающий наши    систему и органы. 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</a:t>
            </a:r>
            <a:r>
              <a:rPr lang="ru-RU">
                <a:solidFill>
                  <a:srgbClr val="FFFFFF"/>
                </a:solidFill>
              </a:rPr>
              <a:t>аркоманы, пользуясь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не</a:t>
            </a:r>
            <a:r>
              <a:rPr lang="ru-RU">
                <a:solidFill>
                  <a:srgbClr val="FFFFFF"/>
                </a:solidFill>
              </a:rPr>
              <a:t>оьработанными </a:t>
            </a:r>
            <a:r>
              <a:rPr lang="ru-RU"/>
              <a:t>шпри</a:t>
            </a:r>
            <a:r>
              <a:rPr lang="ru-RU">
                <a:solidFill>
                  <a:srgbClr val="FFFFFF"/>
                </a:solidFill>
              </a:rPr>
              <a:t>цами, заражаются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86900" y="4295850"/>
            <a:ext cx="29778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многими болезнями крови : </a:t>
            </a:r>
            <a:r>
              <a:rPr lang="ru-RU" b="1">
                <a:solidFill>
                  <a:srgbClr val="CC0000"/>
                </a:solidFill>
              </a:rPr>
              <a:t>СПИД, гепатит</a:t>
            </a:r>
            <a:r>
              <a:rPr lang="ru-RU"/>
              <a:t> и др. </a:t>
            </a:r>
            <a:endParaRPr/>
          </a:p>
        </p:txBody>
      </p:sp>
      <p:sp>
        <p:nvSpPr>
          <p:cNvPr id="66" name="Google Shape;66;p1"/>
          <p:cNvSpPr txBox="1"/>
          <p:nvPr/>
        </p:nvSpPr>
        <p:spPr>
          <a:xfrm>
            <a:off x="6166200" y="1868100"/>
            <a:ext cx="2890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"/>
          <p:cNvSpPr txBox="1"/>
          <p:nvPr/>
        </p:nvSpPr>
        <p:spPr>
          <a:xfrm>
            <a:off x="3064700" y="-4"/>
            <a:ext cx="3363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AA84F"/>
                </a:solidFill>
              </a:rPr>
              <a:t> ПРАВДА </a:t>
            </a:r>
            <a:r>
              <a:rPr lang="ru-RU" b="1"/>
              <a:t>и </a:t>
            </a:r>
            <a:r>
              <a:rPr lang="ru-RU" b="1">
                <a:solidFill>
                  <a:srgbClr val="A61C00"/>
                </a:solidFill>
              </a:rPr>
              <a:t>МИФЫ </a:t>
            </a:r>
            <a:r>
              <a:rPr lang="ru-RU" b="1"/>
              <a:t>о НАРКОТИКАХ </a:t>
            </a:r>
            <a:endParaRPr b="1"/>
          </a:p>
        </p:txBody>
      </p:sp>
      <p:sp>
        <p:nvSpPr>
          <p:cNvPr id="68" name="Google Shape;68;p1"/>
          <p:cNvSpPr txBox="1"/>
          <p:nvPr/>
        </p:nvSpPr>
        <p:spPr>
          <a:xfrm>
            <a:off x="4051925" y="113831"/>
            <a:ext cx="28932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>
                <a:solidFill>
                  <a:srgbClr val="85200C"/>
                </a:solidFill>
                <a:latin typeface="Pacifico"/>
                <a:ea typeface="Pacifico"/>
                <a:cs typeface="Pacifico"/>
                <a:sym typeface="Pacifico"/>
              </a:rPr>
              <a:t>МИФ</a:t>
            </a:r>
            <a:endParaRPr sz="1700" b="1">
              <a:solidFill>
                <a:srgbClr val="85200C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3252275" y="718025"/>
            <a:ext cx="2108400" cy="608100"/>
          </a:xfrm>
          <a:prstGeom prst="ellipseRibbon">
            <a:avLst>
              <a:gd name="adj1" fmla="val 20849"/>
              <a:gd name="adj2" fmla="val 67231"/>
              <a:gd name="adj3" fmla="val 12500"/>
            </a:avLst>
          </a:prstGeom>
          <a:solidFill>
            <a:schemeClr val="lt2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/>
              <a:t>Употреблять наркотики или нет – личное дело человека, никого не касается.</a:t>
            </a:r>
            <a:endParaRPr sz="900"/>
          </a:p>
        </p:txBody>
      </p:sp>
      <p:sp>
        <p:nvSpPr>
          <p:cNvPr id="70" name="Google Shape;70;p1"/>
          <p:cNvSpPr/>
          <p:nvPr/>
        </p:nvSpPr>
        <p:spPr>
          <a:xfrm>
            <a:off x="3927550" y="1440250"/>
            <a:ext cx="2183100" cy="12933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/>
              <a:t> Очень даже касается. Всякий наркоман рано или поздно становится </a:t>
            </a:r>
            <a:r>
              <a:rPr lang="ru-RU" sz="900" b="1">
                <a:solidFill>
                  <a:srgbClr val="CC0000"/>
                </a:solidFill>
              </a:rPr>
              <a:t>преступником</a:t>
            </a:r>
            <a:r>
              <a:rPr lang="ru-RU" sz="900"/>
              <a:t>, ведь на новые дозы нужно все больше денег.  Заработать же их легально он не может из-за </a:t>
            </a:r>
            <a:r>
              <a:rPr lang="ru-RU" sz="900" b="1">
                <a:solidFill>
                  <a:srgbClr val="CC0000"/>
                </a:solidFill>
              </a:rPr>
              <a:t>прогрессирующей деградации</a:t>
            </a:r>
            <a:r>
              <a:rPr lang="ru-RU" sz="900"/>
              <a:t>.</a:t>
            </a:r>
            <a:endParaRPr sz="900"/>
          </a:p>
        </p:txBody>
      </p:sp>
      <p:sp>
        <p:nvSpPr>
          <p:cNvPr id="71" name="Google Shape;71;p1"/>
          <p:cNvSpPr/>
          <p:nvPr/>
        </p:nvSpPr>
        <p:spPr>
          <a:xfrm>
            <a:off x="3431450" y="2977425"/>
            <a:ext cx="2183100" cy="656100"/>
          </a:xfrm>
          <a:prstGeom prst="ellipseRibbon">
            <a:avLst>
              <a:gd name="adj1" fmla="val 20849"/>
              <a:gd name="adj2" fmla="val 67231"/>
              <a:gd name="adj3" fmla="val 12500"/>
            </a:avLst>
          </a:prstGeom>
          <a:solidFill>
            <a:schemeClr val="lt2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/>
              <a:t> Зависимыми становятся только слабаки. Я не такой, я смогу остановиться</a:t>
            </a:r>
            <a:endParaRPr sz="900"/>
          </a:p>
        </p:txBody>
      </p:sp>
      <p:sp>
        <p:nvSpPr>
          <p:cNvPr id="72" name="Google Shape;72;p1"/>
          <p:cNvSpPr/>
          <p:nvPr/>
        </p:nvSpPr>
        <p:spPr>
          <a:xfrm>
            <a:off x="4249799" y="3777500"/>
            <a:ext cx="1949400" cy="12933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/>
              <a:t>Наркотик стимулирует участок </a:t>
            </a:r>
            <a:r>
              <a:rPr lang="ru-RU" sz="900" b="1">
                <a:solidFill>
                  <a:srgbClr val="CC0000"/>
                </a:solidFill>
              </a:rPr>
              <a:t>головного мозга,</a:t>
            </a:r>
            <a:r>
              <a:rPr lang="ru-RU" sz="900"/>
              <a:t> ответственный за </a:t>
            </a:r>
            <a:r>
              <a:rPr lang="ru-RU" sz="900" b="1">
                <a:solidFill>
                  <a:srgbClr val="CC0000"/>
                </a:solidFill>
              </a:rPr>
              <a:t>«гормоны счастья» (эндоморфины),</a:t>
            </a:r>
            <a:r>
              <a:rPr lang="ru-RU" sz="900"/>
              <a:t> после чего формируется зависимость. </a:t>
            </a:r>
            <a:endParaRPr sz="900"/>
          </a:p>
        </p:txBody>
      </p:sp>
      <p:sp>
        <p:nvSpPr>
          <p:cNvPr id="73" name="Google Shape;73;p1"/>
          <p:cNvSpPr txBox="1"/>
          <p:nvPr/>
        </p:nvSpPr>
        <p:spPr>
          <a:xfrm>
            <a:off x="5126693" y="1085401"/>
            <a:ext cx="29904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6AA84F"/>
                </a:solidFill>
                <a:latin typeface="Pacifico"/>
                <a:ea typeface="Pacifico"/>
                <a:cs typeface="Pacifico"/>
                <a:sym typeface="Pacifico"/>
              </a:rPr>
              <a:t>ПРАВДА</a:t>
            </a:r>
            <a:endParaRPr sz="1600" b="1">
              <a:solidFill>
                <a:srgbClr val="6AA84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6428600" y="1726290"/>
            <a:ext cx="28932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b="1">
                <a:solidFill>
                  <a:schemeClr val="dk1"/>
                </a:solidFill>
              </a:rPr>
              <a:t> ❗НЕ БОЙСЯ ПРОСИТЬ О ПОМОЩИ❗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b="1">
                <a:solidFill>
                  <a:srgbClr val="FF0000"/>
                </a:solidFill>
              </a:rPr>
              <a:t>8 (800) 200-02-00. Горячая линия при проблемах с зависимостями. Круглосуточно</a:t>
            </a:r>
            <a:endParaRPr/>
          </a:p>
        </p:txBody>
      </p:sp>
      <p:sp>
        <p:nvSpPr>
          <p:cNvPr id="75" name="Google Shape;75;p1"/>
          <p:cNvSpPr txBox="1"/>
          <p:nvPr/>
        </p:nvSpPr>
        <p:spPr>
          <a:xfrm>
            <a:off x="3120249" y="3877400"/>
            <a:ext cx="12429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6AA84F"/>
                </a:solidFill>
                <a:latin typeface="Pacifico"/>
                <a:ea typeface="Pacifico"/>
                <a:cs typeface="Pacifico"/>
                <a:sym typeface="Pacifico"/>
              </a:rPr>
              <a:t>ПРАВДА</a:t>
            </a:r>
            <a:endParaRPr sz="1600" b="1">
              <a:solidFill>
                <a:srgbClr val="6AA84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/>
          <p:nvPr/>
        </p:nvSpPr>
        <p:spPr>
          <a:xfrm>
            <a:off x="0" y="6"/>
            <a:ext cx="3094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B6D7A8"/>
              </a:highlight>
            </a:endParaRPr>
          </a:p>
        </p:txBody>
      </p:sp>
      <p:cxnSp>
        <p:nvCxnSpPr>
          <p:cNvPr id="81" name="Google Shape;81;p2"/>
          <p:cNvCxnSpPr/>
          <p:nvPr/>
        </p:nvCxnSpPr>
        <p:spPr>
          <a:xfrm flipH="1">
            <a:off x="3117353" y="0"/>
            <a:ext cx="2400" cy="5150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2"/>
          <p:cNvCxnSpPr/>
          <p:nvPr/>
        </p:nvCxnSpPr>
        <p:spPr>
          <a:xfrm flipH="1">
            <a:off x="6008325" y="-72150"/>
            <a:ext cx="25500" cy="5287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2"/>
          <p:cNvSpPr/>
          <p:nvPr/>
        </p:nvSpPr>
        <p:spPr>
          <a:xfrm>
            <a:off x="0" y="0"/>
            <a:ext cx="3094200" cy="51435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 txBox="1"/>
          <p:nvPr/>
        </p:nvSpPr>
        <p:spPr>
          <a:xfrm>
            <a:off x="414044" y="-72150"/>
            <a:ext cx="32628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u="sng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АЛЬТЕРЕАТИВА! </a:t>
            </a:r>
            <a:endParaRPr sz="2300" u="sng">
              <a:solidFill>
                <a:srgbClr val="FF99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5" name="Google Shape;8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4423" y="0"/>
            <a:ext cx="1782726" cy="181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4089" y="2969873"/>
            <a:ext cx="1782726" cy="181540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/>
          <p:cNvSpPr txBox="1"/>
          <p:nvPr/>
        </p:nvSpPr>
        <p:spPr>
          <a:xfrm>
            <a:off x="113500" y="577000"/>
            <a:ext cx="28524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Comfortaa"/>
                <a:ea typeface="Comfortaa"/>
                <a:cs typeface="Comfortaa"/>
                <a:sym typeface="Comfortaa"/>
              </a:rPr>
              <a:t>Основная цель ЗОЖ</a:t>
            </a:r>
            <a:r>
              <a:rPr lang="ru-RU"/>
              <a:t> — улучшение качества </a:t>
            </a:r>
            <a:r>
              <a:rPr lang="ru-RU" b="1"/>
              <a:t>здоровья</a:t>
            </a:r>
            <a:r>
              <a:rPr lang="ru-RU"/>
              <a:t>, его </a:t>
            </a:r>
            <a:r>
              <a:rPr lang="ru-RU" b="1"/>
              <a:t>сохранение</a:t>
            </a:r>
            <a:r>
              <a:rPr lang="ru-RU"/>
              <a:t>, </a:t>
            </a:r>
            <a:r>
              <a:rPr lang="ru-RU" b="1"/>
              <a:t>обеспечение</a:t>
            </a:r>
            <a:r>
              <a:rPr lang="ru-RU"/>
              <a:t> </a:t>
            </a:r>
            <a:r>
              <a:rPr lang="ru-RU" b="1"/>
              <a:t>профилактики</a:t>
            </a:r>
            <a:r>
              <a:rPr lang="ru-RU"/>
              <a:t> всевозможных заболеваний.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 txBox="1"/>
          <p:nvPr/>
        </p:nvSpPr>
        <p:spPr>
          <a:xfrm>
            <a:off x="-1" y="1719372"/>
            <a:ext cx="30942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Каждый человек хочет быть бодрым, сильным, здоровым, иметь большой запас энергии. </a:t>
            </a:r>
            <a:r>
              <a:rPr lang="ru-RU" b="1">
                <a:solidFill>
                  <a:srgbClr val="FF9900"/>
                </a:solidFill>
                <a:latin typeface="Pacifico"/>
                <a:ea typeface="Pacifico"/>
                <a:cs typeface="Pacifico"/>
                <a:sym typeface="Pacifico"/>
              </a:rPr>
              <a:t>Здоровье</a:t>
            </a:r>
            <a:r>
              <a:rPr lang="ru-RU"/>
              <a:t> — это самое большое приобретение в жизни любого индивида.</a:t>
            </a: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2" y="3335101"/>
            <a:ext cx="1941000" cy="1815600"/>
          </a:xfrm>
          <a:prstGeom prst="rtTriangle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-1" y="3049500"/>
            <a:ext cx="1154100" cy="2094000"/>
          </a:xfrm>
          <a:prstGeom prst="rtTriangl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3125075" y="3190650"/>
            <a:ext cx="2852400" cy="1924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EAD3"/>
          </a:solidFill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FF9900"/>
                </a:solidFill>
                <a:latin typeface="Pacifico"/>
                <a:ea typeface="Pacifico"/>
                <a:cs typeface="Pacifico"/>
                <a:sym typeface="Pacifico"/>
              </a:rPr>
              <a:t>Принципы ЗОЖ:</a:t>
            </a:r>
            <a:endParaRPr dirty="0">
              <a:solidFill>
                <a:srgbClr val="FF99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°полноценный</a:t>
            </a:r>
            <a:r>
              <a:rPr lang="ru-RU" dirty="0" smtClean="0"/>
              <a:t> </a:t>
            </a:r>
            <a:r>
              <a:rPr lang="ru-RU" dirty="0"/>
              <a:t>сон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°правильное</a:t>
            </a:r>
            <a:r>
              <a:rPr lang="ru-RU" dirty="0"/>
              <a:t> питание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°физическая</a:t>
            </a:r>
            <a:r>
              <a:rPr lang="ru-RU" dirty="0"/>
              <a:t> активность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°распорядок</a:t>
            </a:r>
            <a:r>
              <a:rPr lang="ru-RU" dirty="0" smtClean="0"/>
              <a:t> </a:t>
            </a:r>
            <a:r>
              <a:rPr lang="ru-RU" dirty="0"/>
              <a:t>дня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°закаливание</a:t>
            </a:r>
            <a:r>
              <a:rPr lang="ru-RU" dirty="0"/>
              <a:t>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"/>
          <p:cNvSpPr txBox="1"/>
          <p:nvPr/>
        </p:nvSpPr>
        <p:spPr>
          <a:xfrm>
            <a:off x="3214013" y="873075"/>
            <a:ext cx="2852400" cy="23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274E13"/>
                </a:solidFill>
                <a:latin typeface="Pacifico"/>
                <a:ea typeface="Pacifico"/>
                <a:cs typeface="Pacifico"/>
                <a:sym typeface="Pacifico"/>
              </a:rPr>
              <a:t>Применение основных принципов здорового образа жизни позволяет:</a:t>
            </a:r>
            <a:endParaRPr>
              <a:solidFill>
                <a:srgbClr val="274E13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° жить намного дольше;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° избегать ряда заболеваний, в том числе старческих;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°правильно воспитывать свое потомство;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°не вредить себе, прокладывая жизненный путь. 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3094200" y="152400"/>
            <a:ext cx="30105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i="1" u="sng">
                <a:latin typeface="Courier New"/>
                <a:ea typeface="Courier New"/>
                <a:cs typeface="Courier New"/>
                <a:sym typeface="Courier New"/>
              </a:rPr>
              <a:t>КАКОВО ЗНАЧЕНИЕ </a:t>
            </a:r>
            <a:r>
              <a:rPr lang="ru-RU" sz="1700" b="1" i="1" u="sng">
                <a:latin typeface="Courier New"/>
                <a:ea typeface="Courier New"/>
                <a:cs typeface="Courier New"/>
                <a:sym typeface="Courier New"/>
              </a:rPr>
              <a:t>ЗОЖ</a:t>
            </a:r>
            <a:r>
              <a:rPr lang="ru-RU" sz="1700" i="1" u="sng">
                <a:latin typeface="Courier New"/>
                <a:ea typeface="Courier New"/>
                <a:cs typeface="Courier New"/>
                <a:sym typeface="Courier New"/>
              </a:rPr>
              <a:t> В </a:t>
            </a:r>
            <a:r>
              <a:rPr lang="ru-RU" sz="1700" b="1" i="1" u="sng">
                <a:latin typeface="Courier New"/>
                <a:ea typeface="Courier New"/>
                <a:cs typeface="Courier New"/>
                <a:sym typeface="Courier New"/>
              </a:rPr>
              <a:t>ЖИЗНИ ЧЕЛОВЕКА?</a:t>
            </a:r>
            <a:r>
              <a:rPr lang="ru-RU" sz="1700" i="1" u="sng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700" i="1" u="sng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6160700" y="1968125"/>
            <a:ext cx="3010500" cy="3183900"/>
          </a:xfrm>
          <a:prstGeom prst="triangle">
            <a:avLst>
              <a:gd name="adj" fmla="val 100000"/>
            </a:avLst>
          </a:prstGeom>
          <a:solidFill>
            <a:srgbClr val="F9CB9C"/>
          </a:solidFill>
          <a:ln w="952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6008325" y="2851050"/>
            <a:ext cx="2569200" cy="2301000"/>
          </a:xfrm>
          <a:prstGeom prst="rtTriangle">
            <a:avLst/>
          </a:prstGeom>
          <a:solidFill>
            <a:srgbClr val="93C47D"/>
          </a:solidFill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/>
          </a:p>
        </p:txBody>
      </p:sp>
      <p:sp>
        <p:nvSpPr>
          <p:cNvPr id="96" name="Google Shape;96;p2"/>
          <p:cNvSpPr txBox="1"/>
          <p:nvPr/>
        </p:nvSpPr>
        <p:spPr>
          <a:xfrm>
            <a:off x="5253692" y="2362902"/>
            <a:ext cx="3625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914400" y="2145607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6160700" y="1876618"/>
            <a:ext cx="1782600" cy="1745100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D966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6343625" y="1751525"/>
            <a:ext cx="1886100" cy="1745100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E599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i="1"/>
              <a:t>Пропаганда ЗОЖ</a:t>
            </a:r>
            <a:r>
              <a:rPr lang="ru-RU" sz="900"/>
              <a:t> - осведомляет людей о сохранении и укреплении своего здоровья. </a:t>
            </a:r>
            <a:endParaRPr sz="900"/>
          </a:p>
        </p:txBody>
      </p:sp>
      <p:sp>
        <p:nvSpPr>
          <p:cNvPr id="100" name="Google Shape;100;p2"/>
          <p:cNvSpPr txBox="1"/>
          <p:nvPr/>
        </p:nvSpPr>
        <p:spPr>
          <a:xfrm>
            <a:off x="6064675" y="3682625"/>
            <a:ext cx="32628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Pacifico"/>
                <a:ea typeface="Pacifico"/>
                <a:cs typeface="Pacifico"/>
                <a:sym typeface="Pacifico"/>
              </a:rPr>
              <a:t>Значимый способ для формирования здорового общества</a:t>
            </a:r>
            <a:r>
              <a:rPr lang="ru-RU" sz="1200"/>
              <a:t> — обучение каждого индивида правильной жизни, пропагандирование и информирование о значимой роли, отыгрываемой каждым для сохранения своего здоровья и общего благополучия нации.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Экран (16:9)</PresentationFormat>
  <Paragraphs>39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Caveat</vt:lpstr>
      <vt:lpstr>Comfortaa</vt:lpstr>
      <vt:lpstr>Merriweather</vt:lpstr>
      <vt:lpstr>Playfair Display</vt:lpstr>
      <vt:lpstr>Pacifico</vt:lpstr>
      <vt:lpstr>Lobster</vt:lpstr>
      <vt:lpstr>Courier New</vt:lpstr>
      <vt:lpstr>simple-light-2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СОШ№7 МАОУ</cp:lastModifiedBy>
  <cp:revision>1</cp:revision>
  <dcterms:modified xsi:type="dcterms:W3CDTF">2022-01-19T05:37:09Z</dcterms:modified>
</cp:coreProperties>
</file>