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8" r:id="rId21"/>
    <p:sldId id="275" r:id="rId22"/>
    <p:sldId id="276" r:id="rId23"/>
    <p:sldId id="277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78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882256513983738E-2"/>
          <c:y val="0.21663073231725863"/>
          <c:w val="0.92794625442461898"/>
          <c:h val="0.712053214378245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Ответы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7988708539167257E-2"/>
                  <c:y val="-9.1559370529327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7988708539167153E-2"/>
                  <c:y val="-3.71959942775393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Лист1!$A$2:$A$5</c15:sqref>
                  </c15:fullRef>
                </c:ext>
              </c:extLst>
              <c:f>Лист1!$A$2:$A$3</c:f>
              <c:strCache>
                <c:ptCount val="2"/>
                <c:pt idx="0">
                  <c:v>Ответ "Да"</c:v>
                </c:pt>
                <c:pt idx="1">
                  <c:v>Ответ "Нет"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Лист1!$B$2:$B$5</c15:sqref>
                  </c15:fullRef>
                </c:ext>
              </c:extLst>
              <c:f>Лист1!$B$2:$B$3</c:f>
              <c:numCache>
                <c:formatCode>0%</c:formatCode>
                <c:ptCount val="2"/>
                <c:pt idx="0">
                  <c:v>0.44</c:v>
                </c:pt>
                <c:pt idx="1">
                  <c:v>0.56000000000000005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475700448"/>
        <c:axId val="475702128"/>
        <c:axId val="0"/>
      </c:bar3DChart>
      <c:catAx>
        <c:axId val="475700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475702128"/>
        <c:crosses val="autoZero"/>
        <c:auto val="1"/>
        <c:lblAlgn val="ctr"/>
        <c:lblOffset val="100"/>
        <c:noMultiLvlLbl val="0"/>
      </c:catAx>
      <c:valAx>
        <c:axId val="475702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475700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882256513983738E-2"/>
          <c:y val="0.21663073231725863"/>
          <c:w val="0.92794625442461898"/>
          <c:h val="0.712053214378245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Ответы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952011291460833E-2"/>
                  <c:y val="-0.11136572882399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8108680310515071E-2"/>
                  <c:y val="-0.110833944567703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Лист1!$A$2:$A$5</c15:sqref>
                  </c15:fullRef>
                </c:ext>
              </c:extLst>
              <c:f>Лист1!$A$2:$A$3</c:f>
              <c:strCache>
                <c:ptCount val="2"/>
                <c:pt idx="0">
                  <c:v>От 1-3</c:v>
                </c:pt>
                <c:pt idx="1">
                  <c:v>От 4-6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Лист1!$B$2:$B$5</c15:sqref>
                  </c15:fullRef>
                </c:ext>
              </c:extLst>
              <c:f>Лист1!$B$2:$B$3</c:f>
              <c:numCache>
                <c:formatCode>0%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475706608"/>
        <c:axId val="475708848"/>
        <c:axId val="0"/>
      </c:bar3DChart>
      <c:catAx>
        <c:axId val="475706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475708848"/>
        <c:crosses val="autoZero"/>
        <c:auto val="1"/>
        <c:lblAlgn val="ctr"/>
        <c:lblOffset val="100"/>
        <c:noMultiLvlLbl val="0"/>
      </c:catAx>
      <c:valAx>
        <c:axId val="475708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475706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9C94BAC4-6667-48D2-9F87-2D491B24E664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56CB1274-8BC3-44F0-AF87-FD620CFA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987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BAC4-6667-48D2-9F87-2D491B24E664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1274-8BC3-44F0-AF87-FD620CFA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742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C94BAC4-6667-48D2-9F87-2D491B24E664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6CB1274-8BC3-44F0-AF87-FD620CFA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842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C94BAC4-6667-48D2-9F87-2D491B24E664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6CB1274-8BC3-44F0-AF87-FD620CFA877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4113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C94BAC4-6667-48D2-9F87-2D491B24E664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6CB1274-8BC3-44F0-AF87-FD620CFA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505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BAC4-6667-48D2-9F87-2D491B24E664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1274-8BC3-44F0-AF87-FD620CFA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487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BAC4-6667-48D2-9F87-2D491B24E664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1274-8BC3-44F0-AF87-FD620CFA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855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BAC4-6667-48D2-9F87-2D491B24E664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1274-8BC3-44F0-AF87-FD620CFA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23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C94BAC4-6667-48D2-9F87-2D491B24E664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6CB1274-8BC3-44F0-AF87-FD620CFA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113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BAC4-6667-48D2-9F87-2D491B24E664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1274-8BC3-44F0-AF87-FD620CFA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282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C94BAC4-6667-48D2-9F87-2D491B24E664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6CB1274-8BC3-44F0-AF87-FD620CFA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694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BAC4-6667-48D2-9F87-2D491B24E664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1274-8BC3-44F0-AF87-FD620CFA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26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BAC4-6667-48D2-9F87-2D491B24E664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1274-8BC3-44F0-AF87-FD620CFA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612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BAC4-6667-48D2-9F87-2D491B24E664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1274-8BC3-44F0-AF87-FD620CFA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548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BAC4-6667-48D2-9F87-2D491B24E664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1274-8BC3-44F0-AF87-FD620CFA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667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BAC4-6667-48D2-9F87-2D491B24E664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1274-8BC3-44F0-AF87-FD620CFA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141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BAC4-6667-48D2-9F87-2D491B24E664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1274-8BC3-44F0-AF87-FD620CFA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0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6000">
              <a:srgbClr val="FFC000"/>
            </a:gs>
            <a:gs pos="83000">
              <a:srgbClr val="FFFF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4BAC4-6667-48D2-9F87-2D491B24E664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B1274-8BC3-44F0-AF87-FD620CFA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5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32895"/>
            <a:ext cx="121920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Вас приветствует дружина юных пожарных МАОУ СОШ №7 </a:t>
            </a:r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«ОГНЕБОРЦЫ»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quest-pistols-show-feat.-open-kids-kruche-vsekh-(best-muzon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1"/>
            <a:ext cx="1236133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84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16000">
        <p14:shred/>
      </p:transition>
    </mc:Choice>
    <mc:Fallback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90600"/>
            <a:ext cx="123444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Люди были немного удивлены, так как такие мероприятия у нас в микрорайоне не проходят, но все таки никто не отказался поучаствовать в опросе</a:t>
            </a:r>
            <a:endParaRPr lang="ru-RU" sz="6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77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>
        <p14:shred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" y="0"/>
            <a:ext cx="12165285" cy="684297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" y="0"/>
            <a:ext cx="12176009" cy="684900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7387" cy="6858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414"/>
            <a:ext cx="12389026" cy="696882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" y="-33022"/>
            <a:ext cx="12349217" cy="694643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414"/>
            <a:ext cx="12389026" cy="696882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49" y="-77342"/>
            <a:ext cx="12441875" cy="699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57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3000">
        <p14:shred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438149" y="-121384"/>
            <a:ext cx="121920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u="sng" dirty="0" smtClean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Вопросы, которые мы задавали жителям:</a:t>
            </a:r>
          </a:p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457919"/>
            <a:ext cx="121920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ru-RU" sz="6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6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Выключаете ли вы из сети электроприборы, уходя из дома?</a:t>
            </a:r>
          </a:p>
          <a:p>
            <a:pPr algn="ctr"/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80125"/>
            <a:ext cx="12192000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ru-RU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Какое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электроприборов у вас подключено в одну розетку? </a:t>
            </a:r>
          </a:p>
          <a:p>
            <a:pPr algn="ctr"/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667" r="100000">
                        <a14:backgroundMark x1="21333" y1="50365" x2="21333" y2="50365"/>
                        <a14:backgroundMark x1="80667" y1="21168" x2="80667" y2="21168"/>
                        <a14:backgroundMark x1="84000" y1="69343" x2="84000" y2="69343"/>
                        <a14:backgroundMark x1="54000" y1="72263" x2="54000" y2="72263"/>
                        <a14:backgroundMark x1="43333" y1="29927" x2="43333" y2="299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750" y="2205494"/>
            <a:ext cx="2238850" cy="204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22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>
        <p14:shred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4379"/>
            <a:ext cx="12192000" cy="78790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5400000">
            <a:off x="1951844" y="512353"/>
            <a:ext cx="2677656" cy="4658159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Всего было опрошено 25 человек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162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shred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8459" y="833735"/>
            <a:ext cx="99502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0" cap="none" spc="0" dirty="0" smtClean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опроса</a:t>
            </a:r>
            <a:endParaRPr lang="ru-RU" sz="9600" b="0" cap="none" spc="0" dirty="0">
              <a:ln w="0">
                <a:solidFill>
                  <a:srgbClr val="7030A0"/>
                </a:solidFill>
              </a:ln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53" y="3038475"/>
            <a:ext cx="4762500" cy="3152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4117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shred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350" y="1779687"/>
            <a:ext cx="12058650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опроса, мы выяснили, что из 25 опрошенных, </a:t>
            </a:r>
            <a:r>
              <a:rPr lang="ru-RU" sz="5400" b="0" u="sng" cap="none" spc="0" dirty="0" smtClean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44%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выключают электроприборы уходя из дома</a:t>
            </a:r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п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ричем, </a:t>
            </a:r>
            <a:r>
              <a:rPr lang="ru-RU" sz="5400" b="0" u="sng" cap="none" spc="0" dirty="0" smtClean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42% 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 люди старшего поколения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5400" b="0" u="sng" cap="none" spc="0" dirty="0" smtClean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56% 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выключают, сюда входят более молодое поколение.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533400" y="0"/>
            <a:ext cx="12725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u="sng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5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Выключаете ли вы из сети электроприборы, уходя из дома?</a:t>
            </a:r>
            <a:endParaRPr lang="ru-RU" sz="54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720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5000">
        <p14:shred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61950" y="0"/>
            <a:ext cx="12553950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6000" b="0" u="sng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5400" b="0" u="sng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5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Выключаете ли вы из сети электроприборы, уходя из дома?</a:t>
            </a:r>
          </a:p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435188848"/>
              </p:ext>
            </p:extLst>
          </p:nvPr>
        </p:nvGraphicFramePr>
        <p:xfrm>
          <a:off x="2032000" y="1924050"/>
          <a:ext cx="8997950" cy="4438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89760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2000">
        <p14:shred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19443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5400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Какое количество электроприборов у вас подключено в одну розетку? </a:t>
            </a:r>
            <a:endParaRPr lang="ru-RU" sz="5400" dirty="0">
              <a:ln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754326"/>
            <a:ext cx="12192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опроса, мы выяснили, что из 25 опрошенных, 60% подключают в одну розетку от 1-3 электроприборов, 40% ответили, что они подключают от 4-6 электроприборов</a:t>
            </a:r>
          </a:p>
        </p:txBody>
      </p:sp>
    </p:spTree>
    <p:extLst>
      <p:ext uri="{BB962C8B-B14F-4D97-AF65-F5344CB8AC3E}">
        <p14:creationId xmlns:p14="http://schemas.microsoft.com/office/powerpoint/2010/main" val="4123835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5000">
        <p14:shred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249294130"/>
              </p:ext>
            </p:extLst>
          </p:nvPr>
        </p:nvGraphicFramePr>
        <p:xfrm>
          <a:off x="914400" y="1533674"/>
          <a:ext cx="10344150" cy="5095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210235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4000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Какое количество электроприборов у вас подключено в одну розетку? </a:t>
            </a:r>
            <a:endParaRPr lang="ru-RU" sz="4000" dirty="0">
              <a:ln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569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shred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90600"/>
            <a:ext cx="975360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опрошенным мы рассказали почему рекомендуется отключать электроприборы из сети, уходя из дома, и чем опасны, включенные в розетку, более 3 электроприборов.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655" y="0"/>
            <a:ext cx="3331559" cy="339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4776252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этого, мы раздали опрошенным памятки по пожарной безопасности в доме</a:t>
            </a:r>
            <a:endParaRPr lang="ru-RU" sz="48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517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4000">
        <p14:shred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350818" y="0"/>
            <a:ext cx="9538855" cy="6858000"/>
            <a:chOff x="966" y="-975"/>
            <a:chExt cx="10159" cy="9007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966" y="-975"/>
              <a:ext cx="10159" cy="9007"/>
              <a:chOff x="1282" y="1869"/>
              <a:chExt cx="10159" cy="9007"/>
            </a:xfrm>
          </p:grpSpPr>
          <p:grpSp>
            <p:nvGrpSpPr>
              <p:cNvPr id="6" name="Group 4"/>
              <p:cNvGrpSpPr>
                <a:grpSpLocks/>
              </p:cNvGrpSpPr>
              <p:nvPr/>
            </p:nvGrpSpPr>
            <p:grpSpPr bwMode="auto">
              <a:xfrm>
                <a:off x="1282" y="1869"/>
                <a:ext cx="10159" cy="9007"/>
                <a:chOff x="947" y="819"/>
                <a:chExt cx="10159" cy="9007"/>
              </a:xfrm>
            </p:grpSpPr>
            <p:sp>
              <p:nvSpPr>
                <p:cNvPr id="7" name="Rectangle 5"/>
                <p:cNvSpPr>
                  <a:spLocks noChangeArrowheads="1"/>
                </p:cNvSpPr>
                <p:nvPr/>
              </p:nvSpPr>
              <p:spPr bwMode="auto">
                <a:xfrm>
                  <a:off x="947" y="819"/>
                  <a:ext cx="10159" cy="9007"/>
                </a:xfrm>
                <a:prstGeom prst="rect">
                  <a:avLst/>
                </a:prstGeom>
                <a:solidFill>
                  <a:srgbClr val="FF0000"/>
                </a:solid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8" name="WordArt 6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296" y="1127"/>
                  <a:ext cx="9360" cy="720"/>
                </a:xfrm>
                <a:prstGeom prst="rect">
                  <a:avLst/>
                </a:prstGeom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>
                    <a:buNone/>
                  </a:pPr>
                  <a:r>
                    <a:rPr lang="ru-RU" sz="3600" kern="10" spc="0" smtClean="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FFFFFF"/>
                      </a:solidFill>
                      <a:effectLst/>
                      <a:latin typeface="Arial Black" panose="020B0A04020102020204" pitchFamily="34" charset="0"/>
                    </a:rPr>
                    <a:t>ДРУЖИНА ЮНЫХ ПОЖАРНЫХ  МАОУ СОШ № 7</a:t>
                  </a:r>
                  <a:endParaRPr lang="ru-RU" sz="3600" kern="10" spc="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latin typeface="Arial Black" panose="020B0A04020102020204" pitchFamily="34" charset="0"/>
                  </a:endParaRPr>
                </a:p>
              </p:txBody>
            </p:sp>
          </p:grpSp>
          <p:pic>
            <p:nvPicPr>
              <p:cNvPr id="1031" name="Picture 7" descr="dyuppp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68A3AB"/>
                  </a:clrFrom>
                  <a:clrTo>
                    <a:srgbClr val="68A3A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2" y="2897"/>
                <a:ext cx="9029" cy="665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3333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461" y="6819"/>
              <a:ext cx="7395" cy="1045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ru-RU" sz="4400" b="1" kern="10" spc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rial Black" panose="020B0A04020102020204" pitchFamily="34" charset="0"/>
                </a:rPr>
                <a:t>"ОГНЕБОРЦЫ"</a:t>
              </a:r>
              <a:endParaRPr lang="ru-RU" sz="4400" b="1" kern="10" spc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644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6000"/>
    </mc:Choice>
    <mc:Fallback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2997" cy="69148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2805" cy="69372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558"/>
            <a:ext cx="12354434" cy="69493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5209" cy="69554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2" y="0"/>
            <a:ext cx="12303600" cy="69207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76" y="0"/>
            <a:ext cx="12426645" cy="69899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4" y="0"/>
            <a:ext cx="12488082" cy="702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15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7000">
        <p14:shred/>
      </p:transition>
    </mc:Choice>
    <mc:Fallback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905" y="0"/>
            <a:ext cx="3838095" cy="506666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-156865"/>
            <a:ext cx="12192000" cy="72019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6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«Дом без пожаров» проведена успешно. </a:t>
            </a:r>
          </a:p>
          <a:p>
            <a:r>
              <a:rPr lang="ru-RU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Если мы будем </a:t>
            </a:r>
          </a:p>
          <a:p>
            <a:r>
              <a:rPr lang="ru-RU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такие акции постоянно, то люди будут </a:t>
            </a:r>
          </a:p>
          <a:p>
            <a:r>
              <a:rPr lang="ru-RU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знать, как уберечь себя и свой дом от беды</a:t>
            </a:r>
            <a:r>
              <a:rPr lang="ru-RU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236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>
        <p14:shred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28600" y="0"/>
            <a:ext cx="1219200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ты выключаешь электроприборы, уходя из дома?</a:t>
            </a:r>
            <a:endParaRPr lang="ru-RU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0" y="1974681"/>
            <a:ext cx="8225546" cy="463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63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>
        <p14:shred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41" r="90785">
                        <a14:foregroundMark x1="66553" y1="19903" x2="66553" y2="19903"/>
                        <a14:foregroundMark x1="72014" y1="20874" x2="72014" y2="20874"/>
                        <a14:foregroundMark x1="31399" y1="96602" x2="31399" y2="96602"/>
                        <a14:foregroundMark x1="52218" y1="97087" x2="52218" y2="97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1" y="0"/>
            <a:ext cx="4552950" cy="64021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558621"/>
            <a:ext cx="1246431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u="sng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себя!</a:t>
            </a:r>
          </a:p>
          <a:p>
            <a:pPr algn="ctr"/>
            <a:r>
              <a:rPr lang="ru-RU" sz="7200" b="1" u="sng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pPr algn="ctr"/>
            <a:endParaRPr lang="ru-RU" sz="7200" b="1" u="sng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213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>
        <p14:shred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360205"/>
            <a:ext cx="12192001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72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этом учебном </a:t>
            </a:r>
          </a:p>
          <a:p>
            <a:r>
              <a:rPr lang="ru-RU" sz="7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72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оду</a:t>
            </a:r>
            <a:r>
              <a:rPr lang="ru-RU" sz="72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 провели профилактическую акцию </a:t>
            </a:r>
          </a:p>
          <a:p>
            <a:r>
              <a:rPr lang="ru-RU" sz="72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«Дом без пожаров»</a:t>
            </a:r>
            <a:endParaRPr lang="ru-RU" sz="72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218" y="-8622"/>
            <a:ext cx="4211782" cy="29482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891" y="3197291"/>
            <a:ext cx="3412547" cy="4056056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 flipH="1">
            <a:off x="10155382" y="4433455"/>
            <a:ext cx="2382981" cy="224443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0418616" y="4497679"/>
            <a:ext cx="2119747" cy="225829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602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14:shred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78936"/>
            <a:ext cx="12070647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7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этой профилактической акции мы провели следующие профилактические  мероприятия по </a:t>
            </a:r>
          </a:p>
          <a:p>
            <a:r>
              <a:rPr lang="ru-RU" sz="7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пожарной безопасности:</a:t>
            </a:r>
            <a:endParaRPr lang="ru-RU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7584209" y="2216371"/>
            <a:ext cx="5160241" cy="4445000"/>
            <a:chOff x="6663459" y="0"/>
            <a:chExt cx="5160241" cy="444500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857" b="90000" l="5000" r="87750">
                          <a14:foregroundMark x1="70000" y1="35714" x2="70000" y2="35714"/>
                          <a14:foregroundMark x1="82250" y1="61429" x2="82250" y2="61429"/>
                          <a14:foregroundMark x1="47000" y1="21714" x2="47000" y2="21714"/>
                          <a14:foregroundMark x1="18750" y1="48286" x2="18750" y2="48286"/>
                          <a14:foregroundMark x1="40750" y1="56286" x2="40750" y2="56286"/>
                          <a14:backgroundMark x1="25750" y1="18000" x2="25750" y2="18000"/>
                          <a14:backgroundMark x1="88500" y1="4857" x2="88500" y2="4857"/>
                          <a14:backgroundMark x1="30000" y1="72000" x2="30000" y2="72000"/>
                          <a14:backgroundMark x1="48000" y1="50571" x2="48000" y2="50571"/>
                          <a14:backgroundMark x1="67000" y1="55143" x2="67000" y2="55143"/>
                          <a14:backgroundMark x1="65750" y1="82571" x2="65750" y2="82571"/>
                          <a14:backgroundMark x1="48750" y1="76000" x2="48750" y2="76000"/>
                          <a14:backgroundMark x1="50000" y1="66857" x2="50000" y2="66857"/>
                          <a14:backgroundMark x1="33000" y1="47714" x2="33000" y2="47714"/>
                          <a14:backgroundMark x1="33750" y1="51429" x2="33750" y2="51429"/>
                          <a14:backgroundMark x1="64250" y1="51714" x2="64250" y2="51714"/>
                          <a14:backgroundMark x1="73250" y1="52286" x2="73250" y2="52286"/>
                          <a14:backgroundMark x1="66000" y1="75714" x2="66000" y2="75714"/>
                          <a14:backgroundMark x1="33500" y1="57429" x2="33500" y2="57429"/>
                          <a14:backgroundMark x1="50000" y1="62571" x2="50000" y2="62571"/>
                          <a14:backgroundMark x1="67750" y1="67714" x2="67750" y2="67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459" y="0"/>
              <a:ext cx="5160241" cy="4445000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1800" y="16314"/>
              <a:ext cx="1938761" cy="1568490"/>
            </a:xfrm>
            <a:prstGeom prst="rect">
              <a:avLst/>
            </a:prstGeom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 flipH="1" flipV="1">
              <a:off x="9443820" y="993059"/>
              <a:ext cx="446810" cy="170583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Полилиния 4"/>
            <p:cNvSpPr/>
            <p:nvPr/>
          </p:nvSpPr>
          <p:spPr>
            <a:xfrm>
              <a:off x="9827311" y="1078351"/>
              <a:ext cx="163250" cy="214313"/>
            </a:xfrm>
            <a:custGeom>
              <a:avLst/>
              <a:gdLst>
                <a:gd name="connsiteX0" fmla="*/ 158487 w 163250"/>
                <a:gd name="connsiteY0" fmla="*/ 71438 h 214313"/>
                <a:gd name="connsiteX1" fmla="*/ 134675 w 163250"/>
                <a:gd name="connsiteY1" fmla="*/ 47625 h 214313"/>
                <a:gd name="connsiteX2" fmla="*/ 125150 w 163250"/>
                <a:gd name="connsiteY2" fmla="*/ 33338 h 214313"/>
                <a:gd name="connsiteX3" fmla="*/ 82287 w 163250"/>
                <a:gd name="connsiteY3" fmla="*/ 9525 h 214313"/>
                <a:gd name="connsiteX4" fmla="*/ 63237 w 163250"/>
                <a:gd name="connsiteY4" fmla="*/ 0 h 214313"/>
                <a:gd name="connsiteX5" fmla="*/ 6087 w 163250"/>
                <a:gd name="connsiteY5" fmla="*/ 23813 h 214313"/>
                <a:gd name="connsiteX6" fmla="*/ 1325 w 163250"/>
                <a:gd name="connsiteY6" fmla="*/ 38100 h 214313"/>
                <a:gd name="connsiteX7" fmla="*/ 6087 w 163250"/>
                <a:gd name="connsiteY7" fmla="*/ 90488 h 214313"/>
                <a:gd name="connsiteX8" fmla="*/ 48950 w 163250"/>
                <a:gd name="connsiteY8" fmla="*/ 95250 h 214313"/>
                <a:gd name="connsiteX9" fmla="*/ 53712 w 163250"/>
                <a:gd name="connsiteY9" fmla="*/ 109538 h 214313"/>
                <a:gd name="connsiteX10" fmla="*/ 58475 w 163250"/>
                <a:gd name="connsiteY10" fmla="*/ 128588 h 214313"/>
                <a:gd name="connsiteX11" fmla="*/ 77525 w 163250"/>
                <a:gd name="connsiteY11" fmla="*/ 157163 h 214313"/>
                <a:gd name="connsiteX12" fmla="*/ 91812 w 163250"/>
                <a:gd name="connsiteY12" fmla="*/ 161925 h 214313"/>
                <a:gd name="connsiteX13" fmla="*/ 120387 w 163250"/>
                <a:gd name="connsiteY13" fmla="*/ 176213 h 214313"/>
                <a:gd name="connsiteX14" fmla="*/ 148962 w 163250"/>
                <a:gd name="connsiteY14" fmla="*/ 190500 h 214313"/>
                <a:gd name="connsiteX15" fmla="*/ 163250 w 163250"/>
                <a:gd name="connsiteY15" fmla="*/ 214313 h 214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3250" h="214313">
                  <a:moveTo>
                    <a:pt x="158487" y="71438"/>
                  </a:moveTo>
                  <a:cubicBezTo>
                    <a:pt x="150550" y="63500"/>
                    <a:pt x="142067" y="56073"/>
                    <a:pt x="134675" y="47625"/>
                  </a:cubicBezTo>
                  <a:cubicBezTo>
                    <a:pt x="130906" y="43317"/>
                    <a:pt x="129458" y="37107"/>
                    <a:pt x="125150" y="33338"/>
                  </a:cubicBezTo>
                  <a:cubicBezTo>
                    <a:pt x="95450" y="7351"/>
                    <a:pt x="106097" y="19729"/>
                    <a:pt x="82287" y="9525"/>
                  </a:cubicBezTo>
                  <a:cubicBezTo>
                    <a:pt x="75762" y="6728"/>
                    <a:pt x="69587" y="3175"/>
                    <a:pt x="63237" y="0"/>
                  </a:cubicBezTo>
                  <a:cubicBezTo>
                    <a:pt x="24538" y="7740"/>
                    <a:pt x="19452" y="-2917"/>
                    <a:pt x="6087" y="23813"/>
                  </a:cubicBezTo>
                  <a:cubicBezTo>
                    <a:pt x="3842" y="28303"/>
                    <a:pt x="2912" y="33338"/>
                    <a:pt x="1325" y="38100"/>
                  </a:cubicBezTo>
                  <a:cubicBezTo>
                    <a:pt x="2912" y="55563"/>
                    <a:pt x="-5138" y="77017"/>
                    <a:pt x="6087" y="90488"/>
                  </a:cubicBezTo>
                  <a:cubicBezTo>
                    <a:pt x="15290" y="101532"/>
                    <a:pt x="35603" y="89911"/>
                    <a:pt x="48950" y="95250"/>
                  </a:cubicBezTo>
                  <a:cubicBezTo>
                    <a:pt x="53611" y="97114"/>
                    <a:pt x="52333" y="104711"/>
                    <a:pt x="53712" y="109538"/>
                  </a:cubicBezTo>
                  <a:cubicBezTo>
                    <a:pt x="55510" y="115832"/>
                    <a:pt x="56677" y="122294"/>
                    <a:pt x="58475" y="128588"/>
                  </a:cubicBezTo>
                  <a:cubicBezTo>
                    <a:pt x="62587" y="142980"/>
                    <a:pt x="63417" y="147758"/>
                    <a:pt x="77525" y="157163"/>
                  </a:cubicBezTo>
                  <a:cubicBezTo>
                    <a:pt x="81702" y="159948"/>
                    <a:pt x="87050" y="160338"/>
                    <a:pt x="91812" y="161925"/>
                  </a:cubicBezTo>
                  <a:cubicBezTo>
                    <a:pt x="132761" y="189223"/>
                    <a:pt x="80951" y="156494"/>
                    <a:pt x="120387" y="176213"/>
                  </a:cubicBezTo>
                  <a:cubicBezTo>
                    <a:pt x="157308" y="194674"/>
                    <a:pt x="113059" y="178533"/>
                    <a:pt x="148962" y="190500"/>
                  </a:cubicBezTo>
                  <a:cubicBezTo>
                    <a:pt x="160456" y="207742"/>
                    <a:pt x="155927" y="199668"/>
                    <a:pt x="163250" y="214313"/>
                  </a:cubicBezTo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30715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>
        <p14:shred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0550" y="1690985"/>
            <a:ext cx="1114425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провели конкурс рисунков «Дом без пожаров» для школьников, они с желанием приняли участие в нем</a:t>
            </a:r>
            <a:endParaRPr lang="ru-RU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-47861"/>
            <a:ext cx="10210800" cy="697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63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14:shred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14685"/>
            <a:ext cx="1219200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мы провели беседы и викторины со школьниками </a:t>
            </a:r>
            <a:r>
              <a:rPr lang="ru-RU" sz="6000" b="1" u="sng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«Опасности, подстерегающие нас в доме»</a:t>
            </a:r>
            <a:endParaRPr lang="ru-RU" sz="6000" b="1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975" y="4352925"/>
            <a:ext cx="4010025" cy="25050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9709"/>
            <a:ext cx="2990850" cy="283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40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shred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3208" y="1500485"/>
            <a:ext cx="10727292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очень внимательно слушали беседы, а затем активно отвечали на вопросы викторины </a:t>
            </a:r>
            <a:endParaRPr lang="ru-RU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550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8000">
        <p14:shred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5468" cy="68937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68" y="0"/>
            <a:ext cx="12255468" cy="68937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36" y="0"/>
            <a:ext cx="12255468" cy="68937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36" y="0"/>
            <a:ext cx="12255468" cy="68937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85" y="-2410886"/>
            <a:ext cx="12503766" cy="93778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31" y="152400"/>
            <a:ext cx="12114735" cy="68145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767" y="0"/>
            <a:ext cx="12385669" cy="696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86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5000">
        <p14:shred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0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1450"/>
            <a:ext cx="9029700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6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Также, в рамках этой акции мы, провели опрос среди жителей микрорайона на тему: </a:t>
            </a:r>
          </a:p>
          <a:p>
            <a:r>
              <a:rPr lang="ru-RU" sz="6600" b="1" u="sng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«Мой дом в безопасности».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700" y="0"/>
            <a:ext cx="3162300" cy="25431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112" y="4210050"/>
            <a:ext cx="4161887" cy="280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13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2000">
        <p14:shred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571</TotalTime>
  <Words>397</Words>
  <Application>Microsoft Office PowerPoint</Application>
  <PresentationFormat>Широкоэкранный</PresentationFormat>
  <Paragraphs>39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Arial Black</vt:lpstr>
      <vt:lpstr>Century Gothic</vt:lpstr>
      <vt:lpstr>Times New Roman</vt:lpstr>
      <vt:lpstr>След самолета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Дозорова Александра Альбертовна</dc:creator>
  <cp:lastModifiedBy>Дозорова Александра Альбертовна</cp:lastModifiedBy>
  <cp:revision>28</cp:revision>
  <dcterms:created xsi:type="dcterms:W3CDTF">2017-03-17T03:48:39Z</dcterms:created>
  <dcterms:modified xsi:type="dcterms:W3CDTF">2017-03-17T13:20:24Z</dcterms:modified>
</cp:coreProperties>
</file>