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notesMasterIdLst>
    <p:notesMasterId r:id="rId7"/>
  </p:notesMasterIdLst>
  <p:sldIdLst>
    <p:sldId id="256" r:id="rId2"/>
    <p:sldId id="258" r:id="rId3"/>
    <p:sldId id="272" r:id="rId4"/>
    <p:sldId id="269" r:id="rId5"/>
    <p:sldId id="27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3"/>
  </p:normalViewPr>
  <p:slideViewPr>
    <p:cSldViewPr snapToGrid="0">
      <p:cViewPr>
        <p:scale>
          <a:sx n="70" d="100"/>
          <a:sy n="70" d="100"/>
        </p:scale>
        <p:origin x="-720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2752E-6724-8F4E-AC50-3DE88B416881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19077-996C-CA46-B443-1217C08A4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425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485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53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7196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517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2287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8398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930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42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446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513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898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499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23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097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045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005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145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7CDFB4-B36B-4DD3-ABBB-D32358D07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8188" y="160420"/>
            <a:ext cx="9917723" cy="1152502"/>
          </a:xfrm>
        </p:spPr>
        <p:txBody>
          <a:bodyPr>
            <a:normAutofit/>
          </a:bodyPr>
          <a:lstStyle/>
          <a:p>
            <a:r>
              <a:rPr lang="ru-RU" sz="3200" b="1" dirty="0"/>
              <a:t>Всероссийские акции в формате </a:t>
            </a:r>
            <a:br>
              <a:rPr lang="ru-RU" sz="3200" b="1" dirty="0"/>
            </a:br>
            <a:r>
              <a:rPr lang="ru-RU" sz="3200" b="1" dirty="0"/>
              <a:t>«Дни единых действий»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162" t="-199" b="-1"/>
          <a:stretch/>
        </p:blipFill>
        <p:spPr>
          <a:xfrm>
            <a:off x="-27296" y="-13648"/>
            <a:ext cx="12219296" cy="687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72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89;p14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-5484" y="-11177"/>
            <a:ext cx="12197484" cy="68803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069FA7-A0E9-41AD-A7D8-0E5BE1A6D1BB}"/>
              </a:ext>
            </a:extLst>
          </p:cNvPr>
          <p:cNvSpPr txBox="1"/>
          <p:nvPr/>
        </p:nvSpPr>
        <p:spPr>
          <a:xfrm>
            <a:off x="348516" y="942945"/>
            <a:ext cx="662548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r>
              <a:rPr lang="ru-RU" sz="3600" dirty="0">
                <a:solidFill>
                  <a:schemeClr val="bg1"/>
                </a:solidFill>
                <a:latin typeface="Peach Milk 2.0" pitchFamily="50" charset="0"/>
                <a:cs typeface="Times New Roman" panose="02020603050405020304" pitchFamily="18" charset="0"/>
              </a:rPr>
              <a:t>Формат № 1.</a:t>
            </a:r>
          </a:p>
          <a:p>
            <a:r>
              <a:rPr lang="ru-RU" sz="3600" dirty="0">
                <a:solidFill>
                  <a:schemeClr val="bg1"/>
                </a:solidFill>
                <a:latin typeface="Peach Milk 2.0" pitchFamily="50" charset="0"/>
                <a:cs typeface="Times New Roman" panose="02020603050405020304" pitchFamily="18" charset="0"/>
              </a:rPr>
              <a:t>Развлекательно-познавательная викторина </a:t>
            </a:r>
            <a:br>
              <a:rPr lang="ru-RU" sz="3600" dirty="0">
                <a:solidFill>
                  <a:schemeClr val="bg1"/>
                </a:solidFill>
                <a:latin typeface="Peach Milk 2.0" pitchFamily="50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bg1"/>
                </a:solidFill>
                <a:latin typeface="Peach Milk 2.0" pitchFamily="50" charset="0"/>
                <a:cs typeface="Times New Roman" panose="02020603050405020304" pitchFamily="18" charset="0"/>
              </a:rPr>
              <a:t>«День Государственного Флага»</a:t>
            </a:r>
          </a:p>
        </p:txBody>
      </p:sp>
      <p:sp>
        <p:nvSpPr>
          <p:cNvPr id="4" name="Заголовок 9">
            <a:extLst>
              <a:ext uri="{FF2B5EF4-FFF2-40B4-BE49-F238E27FC236}">
                <a16:creationId xmlns:a16="http://schemas.microsoft.com/office/drawing/2014/main" xmlns="" id="{DFE6FF6F-3331-4AC0-AF0D-754F25D54125}"/>
              </a:ext>
            </a:extLst>
          </p:cNvPr>
          <p:cNvSpPr txBox="1">
            <a:spLocks/>
          </p:cNvSpPr>
          <p:nvPr/>
        </p:nvSpPr>
        <p:spPr>
          <a:xfrm>
            <a:off x="348516" y="2268508"/>
            <a:ext cx="11183841" cy="35288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dirty="0">
                <a:solidFill>
                  <a:schemeClr val="bg1"/>
                </a:solidFill>
                <a:latin typeface="PT Sans" panose="020B0503020203020204" pitchFamily="34" charset="-52"/>
              </a:rPr>
              <a:t>22 августа 2020 года в 11:00 по московскому </a:t>
            </a:r>
            <a: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времени в </a:t>
            </a:r>
            <a:r>
              <a:rPr lang="ru-RU" sz="2200" dirty="0">
                <a:solidFill>
                  <a:schemeClr val="bg1"/>
                </a:solidFill>
                <a:latin typeface="PT Sans" panose="020B0503020203020204" pitchFamily="34" charset="-52"/>
              </a:rPr>
              <a:t>официальной группе </a:t>
            </a:r>
            <a: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Российского движения школьников в </a:t>
            </a:r>
            <a:r>
              <a:rPr lang="ru-RU" sz="2200" dirty="0">
                <a:solidFill>
                  <a:schemeClr val="bg1"/>
                </a:solidFill>
                <a:latin typeface="PT Sans" panose="020B0503020203020204" pitchFamily="34" charset="-52"/>
              </a:rPr>
              <a:t>социальной сети «</a:t>
            </a:r>
            <a:r>
              <a:rPr lang="ru-RU" sz="2200" dirty="0" err="1">
                <a:solidFill>
                  <a:schemeClr val="bg1"/>
                </a:solidFill>
                <a:latin typeface="PT Sans" panose="020B0503020203020204" pitchFamily="34" charset="-52"/>
              </a:rPr>
              <a:t>ВКонтакте</a:t>
            </a:r>
            <a:r>
              <a:rPr lang="ru-RU" sz="2200" dirty="0">
                <a:solidFill>
                  <a:schemeClr val="bg1"/>
                </a:solidFill>
                <a:latin typeface="PT Sans" panose="020B0503020203020204" pitchFamily="34" charset="-52"/>
              </a:rPr>
              <a:t>» (</a:t>
            </a:r>
            <a:r>
              <a:rPr lang="en-US" sz="2200" dirty="0" err="1">
                <a:solidFill>
                  <a:schemeClr val="bg1"/>
                </a:solidFill>
                <a:latin typeface="PT Sans" panose="020B0503020203020204" pitchFamily="34" charset="-52"/>
              </a:rPr>
              <a:t>skm</a:t>
            </a:r>
            <a:r>
              <a:rPr lang="ru-RU" sz="2200" dirty="0">
                <a:solidFill>
                  <a:schemeClr val="bg1"/>
                </a:solidFill>
                <a:latin typeface="PT Sans" panose="020B0503020203020204" pitchFamily="34" charset="-52"/>
              </a:rPr>
              <a:t>_</a:t>
            </a:r>
            <a:r>
              <a:rPr lang="en-US" sz="2200" dirty="0" err="1">
                <a:solidFill>
                  <a:schemeClr val="bg1"/>
                </a:solidFill>
                <a:latin typeface="PT Sans" panose="020B0503020203020204" pitchFamily="34" charset="-52"/>
              </a:rPr>
              <a:t>rus</a:t>
            </a:r>
            <a: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)</a:t>
            </a:r>
            <a:b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</a:br>
            <a: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пройдет </a:t>
            </a:r>
            <a:r>
              <a:rPr lang="ru-RU" sz="2200" dirty="0">
                <a:solidFill>
                  <a:schemeClr val="bg1"/>
                </a:solidFill>
                <a:latin typeface="PT Sans" panose="020B0503020203020204" pitchFamily="34" charset="-52"/>
              </a:rPr>
              <a:t>прямой </a:t>
            </a:r>
            <a: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эфир. В рамках него пройдет игра-викторина </a:t>
            </a:r>
            <a:r>
              <a:rPr lang="ru-RU" sz="2200" dirty="0">
                <a:solidFill>
                  <a:schemeClr val="bg1"/>
                </a:solidFill>
                <a:latin typeface="PT Sans" panose="020B0503020203020204" pitchFamily="34" charset="-52"/>
              </a:rPr>
              <a:t>на знание </a:t>
            </a:r>
            <a: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фактов</a:t>
            </a:r>
            <a:b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</a:br>
            <a: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о </a:t>
            </a:r>
            <a:r>
              <a:rPr lang="ru-RU" sz="2200" dirty="0">
                <a:solidFill>
                  <a:schemeClr val="bg1"/>
                </a:solidFill>
                <a:latin typeface="PT Sans" panose="020B0503020203020204" pitchFamily="34" charset="-52"/>
              </a:rPr>
              <a:t>Государственной символике </a:t>
            </a:r>
            <a: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страны.</a:t>
            </a:r>
          </a:p>
          <a:p>
            <a:endParaRPr lang="ru-RU" sz="2200" dirty="0" smtClean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Участие </a:t>
            </a:r>
            <a:r>
              <a:rPr lang="ru-RU" sz="2200" dirty="0">
                <a:solidFill>
                  <a:schemeClr val="bg1"/>
                </a:solidFill>
                <a:latin typeface="PT Sans" panose="020B0503020203020204" pitchFamily="34" charset="-52"/>
              </a:rPr>
              <a:t>в викторине индивидуальное, общее количество участников до 500 человек</a:t>
            </a:r>
            <a: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.</a:t>
            </a:r>
          </a:p>
          <a:p>
            <a:r>
              <a:rPr lang="ru-RU" sz="2200" dirty="0">
                <a:solidFill>
                  <a:schemeClr val="bg1"/>
                </a:solidFill>
                <a:latin typeface="PT Sans" panose="020B0503020203020204" pitchFamily="34" charset="-52"/>
              </a:rPr>
              <a:t>Для участия необходимо заранее </a:t>
            </a:r>
            <a: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зарегистрироваться на </a:t>
            </a:r>
            <a:r>
              <a:rPr lang="ru-RU" sz="2200" dirty="0">
                <a:solidFill>
                  <a:schemeClr val="bg1"/>
                </a:solidFill>
                <a:latin typeface="PT Sans" panose="020B0503020203020204" pitchFamily="34" charset="-52"/>
              </a:rPr>
              <a:t>платформе </a:t>
            </a:r>
            <a: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проведения</a:t>
            </a:r>
            <a:b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</a:br>
            <a: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игры-викторины </a:t>
            </a:r>
            <a:r>
              <a:rPr lang="ru-RU" sz="2200" dirty="0">
                <a:solidFill>
                  <a:schemeClr val="bg1"/>
                </a:solidFill>
                <a:latin typeface="PT Sans" panose="020B0503020203020204" pitchFamily="34" charset="-52"/>
              </a:rPr>
              <a:t>(myquiz.ru</a:t>
            </a:r>
            <a: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).</a:t>
            </a:r>
            <a:b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</a:br>
            <a: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  <a:t/>
            </a:r>
            <a:b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</a:br>
            <a:r>
              <a:rPr lang="ru-RU" sz="2200" dirty="0">
                <a:solidFill>
                  <a:schemeClr val="bg1"/>
                </a:solidFill>
                <a:latin typeface="PT Sans" panose="020B0503020203020204" pitchFamily="34" charset="-52"/>
              </a:rPr>
              <a:t>10 участников-победителей, набравших наибольшее количество баллов, получат памятные </a:t>
            </a:r>
            <a:r>
              <a:rPr lang="ru-RU" sz="220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подарки от </a:t>
            </a:r>
            <a:r>
              <a:rPr lang="ru-RU" sz="2200" dirty="0">
                <a:solidFill>
                  <a:schemeClr val="bg1"/>
                </a:solidFill>
                <a:latin typeface="PT Sans" panose="020B0503020203020204" pitchFamily="34" charset="-52"/>
              </a:rPr>
              <a:t>Российского движения школьников. </a:t>
            </a:r>
            <a:endParaRPr lang="en-US" sz="2200" dirty="0">
              <a:solidFill>
                <a:schemeClr val="bg1"/>
              </a:solidFill>
              <a:latin typeface="PT Sans" panose="020B0503020203020204" pitchFamily="34" charset="-52"/>
              <a:ea typeface="+mn-ea"/>
              <a:cs typeface="+mn-cs"/>
            </a:endParaRPr>
          </a:p>
        </p:txBody>
      </p:sp>
      <p:pic>
        <p:nvPicPr>
          <p:cNvPr id="10" name="Google Shape;91;p14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0664966" y="2556"/>
            <a:ext cx="1415416" cy="1415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67487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89;p14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-5484" y="-21105"/>
            <a:ext cx="12197484" cy="68803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069FA7-A0E9-41AD-A7D8-0E5BE1A6D1BB}"/>
              </a:ext>
            </a:extLst>
          </p:cNvPr>
          <p:cNvSpPr txBox="1"/>
          <p:nvPr/>
        </p:nvSpPr>
        <p:spPr>
          <a:xfrm>
            <a:off x="348516" y="942945"/>
            <a:ext cx="662548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Peach Milk 2.0" pitchFamily="50" charset="0"/>
                <a:cs typeface="Times New Roman" panose="02020603050405020304" pitchFamily="18" charset="0"/>
              </a:rPr>
              <a:t>Формат № </a:t>
            </a:r>
            <a:r>
              <a:rPr lang="ru-RU" sz="3600" dirty="0" smtClean="0">
                <a:solidFill>
                  <a:schemeClr val="bg1"/>
                </a:solidFill>
                <a:latin typeface="Peach Milk 2.0" pitchFamily="50" charset="0"/>
                <a:cs typeface="Times New Roman" panose="02020603050405020304" pitchFamily="18" charset="0"/>
              </a:rPr>
              <a:t>2.</a:t>
            </a:r>
            <a:endParaRPr lang="ru-RU" sz="3600" dirty="0">
              <a:solidFill>
                <a:schemeClr val="bg1"/>
              </a:solidFill>
              <a:latin typeface="Peach Milk 2.0" pitchFamily="50" charset="0"/>
              <a:cs typeface="Times New Roman" panose="02020603050405020304" pitchFamily="18" charset="0"/>
            </a:endParaRPr>
          </a:p>
          <a:p>
            <a:r>
              <a:rPr lang="ru-RU" sz="3600" dirty="0">
                <a:solidFill>
                  <a:schemeClr val="bg1"/>
                </a:solidFill>
                <a:latin typeface="Peach Milk 2.0" pitchFamily="50" charset="0"/>
                <a:cs typeface="Times New Roman" panose="02020603050405020304" pitchFamily="18" charset="0"/>
              </a:rPr>
              <a:t>Акция «Стань первооткрывателем!»</a:t>
            </a:r>
          </a:p>
        </p:txBody>
      </p:sp>
      <p:sp>
        <p:nvSpPr>
          <p:cNvPr id="4" name="Заголовок 9">
            <a:extLst>
              <a:ext uri="{FF2B5EF4-FFF2-40B4-BE49-F238E27FC236}">
                <a16:creationId xmlns:a16="http://schemas.microsoft.com/office/drawing/2014/main" xmlns="" id="{DFE6FF6F-3331-4AC0-AF0D-754F25D54125}"/>
              </a:ext>
            </a:extLst>
          </p:cNvPr>
          <p:cNvSpPr txBox="1">
            <a:spLocks/>
          </p:cNvSpPr>
          <p:nvPr/>
        </p:nvSpPr>
        <p:spPr>
          <a:xfrm>
            <a:off x="348516" y="2268508"/>
            <a:ext cx="11183841" cy="35288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200">
                <a:solidFill>
                  <a:schemeClr val="bg1"/>
                </a:solidFill>
                <a:latin typeface="PT Sans" panose="020B0503020203020204" pitchFamily="34" charset="-52"/>
                <a:ea typeface="+mj-ea"/>
                <a:cs typeface="+mj-cs"/>
              </a:defRPr>
            </a:lvl1pPr>
          </a:lstStyle>
          <a:p>
            <a:r>
              <a:rPr lang="ru-RU" dirty="0"/>
              <a:t>Участнику предлагается почувствовать себя </a:t>
            </a:r>
            <a:r>
              <a:rPr lang="ru-RU" dirty="0" smtClean="0"/>
              <a:t>первооткрывателем</a:t>
            </a:r>
            <a:r>
              <a:rPr lang="ru-RU" dirty="0"/>
              <a:t>, который водружает флаг на новой «высоте». В рамках Акции участнику самому предстоит </a:t>
            </a:r>
            <a:r>
              <a:rPr lang="ru-RU" dirty="0" smtClean="0"/>
              <a:t>определить</a:t>
            </a:r>
            <a:br>
              <a:rPr lang="ru-RU" dirty="0" smtClean="0"/>
            </a:br>
            <a:r>
              <a:rPr lang="ru-RU" dirty="0" smtClean="0"/>
              <a:t>для </a:t>
            </a:r>
            <a:r>
              <a:rPr lang="ru-RU" dirty="0"/>
              <a:t>себя эту «высоту». Ей может стать место в </a:t>
            </a:r>
            <a:r>
              <a:rPr lang="ru-RU" dirty="0" smtClean="0"/>
              <a:t>городе, в </a:t>
            </a:r>
            <a:r>
              <a:rPr lang="ru-RU" dirty="0"/>
              <a:t>котором он еще ни разу не был, или гора книг, которую ему наконец-то удалось «покорить</a:t>
            </a:r>
            <a:r>
              <a:rPr lang="ru-RU" dirty="0" smtClean="0"/>
              <a:t>».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Участнику необходимо выложить на своей страничке в социальной сети «</a:t>
            </a:r>
            <a:r>
              <a:rPr lang="ru-RU" dirty="0" err="1"/>
              <a:t>Вконтакте</a:t>
            </a:r>
            <a:r>
              <a:rPr lang="ru-RU" dirty="0"/>
              <a:t>» и/или «</a:t>
            </a:r>
            <a:r>
              <a:rPr lang="en-US" dirty="0"/>
              <a:t>Instagram</a:t>
            </a:r>
            <a:r>
              <a:rPr lang="ru-RU" dirty="0"/>
              <a:t>» пост, с фотографией, на которой он </a:t>
            </a:r>
            <a:r>
              <a:rPr lang="ru-RU" dirty="0" smtClean="0"/>
              <a:t>запечатлен с </a:t>
            </a:r>
            <a:r>
              <a:rPr lang="ru-RU" dirty="0"/>
              <a:t>флагом, водруженным на личной «высоте», а также добавить сопровождающий текст, описывающий, что значит это открытие для </a:t>
            </a:r>
            <a:r>
              <a:rPr lang="ru-RU" dirty="0" smtClean="0"/>
              <a:t>участника.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Обязательно </a:t>
            </a:r>
            <a:r>
              <a:rPr lang="ru-RU" dirty="0"/>
              <a:t>наличие </a:t>
            </a:r>
            <a:r>
              <a:rPr lang="ru-RU" dirty="0" err="1"/>
              <a:t>хештегов</a:t>
            </a:r>
            <a:r>
              <a:rPr lang="ru-RU" dirty="0"/>
              <a:t> акции #РДШ </a:t>
            </a:r>
            <a:r>
              <a:rPr lang="ru-RU" dirty="0"/>
              <a:t>#</a:t>
            </a:r>
            <a:r>
              <a:rPr lang="ru-RU" dirty="0" smtClean="0"/>
              <a:t>РДШ96 </a:t>
            </a:r>
            <a:r>
              <a:rPr lang="ru-RU" dirty="0"/>
              <a:t>#</a:t>
            </a:r>
            <a:r>
              <a:rPr lang="ru-RU" dirty="0" err="1"/>
              <a:t>деньфлагаРДШ</a:t>
            </a:r>
            <a:r>
              <a:rPr lang="ru-RU" dirty="0"/>
              <a:t> #</a:t>
            </a:r>
            <a:r>
              <a:rPr lang="ru-RU" dirty="0" err="1"/>
              <a:t>моявысотасРДШ</a:t>
            </a:r>
            <a:r>
              <a:rPr lang="ru-RU" dirty="0"/>
              <a:t>.</a:t>
            </a:r>
          </a:p>
          <a:p>
            <a:endParaRPr lang="en-US" dirty="0"/>
          </a:p>
        </p:txBody>
      </p:sp>
      <p:pic>
        <p:nvPicPr>
          <p:cNvPr id="10" name="Google Shape;91;p14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0664966" y="2556"/>
            <a:ext cx="1415416" cy="1415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66614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89;p14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-5484" y="-11177"/>
            <a:ext cx="12197484" cy="68803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069FA7-A0E9-41AD-A7D8-0E5BE1A6D1BB}"/>
              </a:ext>
            </a:extLst>
          </p:cNvPr>
          <p:cNvSpPr txBox="1"/>
          <p:nvPr/>
        </p:nvSpPr>
        <p:spPr>
          <a:xfrm>
            <a:off x="348517" y="924763"/>
            <a:ext cx="718504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>
              <a:defRPr sz="3600">
                <a:solidFill>
                  <a:schemeClr val="bg1"/>
                </a:solidFill>
                <a:latin typeface="Peach Milk 2.0" pitchFamily="50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Формат № 3.</a:t>
            </a:r>
          </a:p>
          <a:p>
            <a:r>
              <a:rPr lang="ru-RU" dirty="0"/>
              <a:t>Акция «Один флаг на всех»</a:t>
            </a:r>
          </a:p>
        </p:txBody>
      </p:sp>
      <p:sp>
        <p:nvSpPr>
          <p:cNvPr id="4" name="Заголовок 9">
            <a:extLst>
              <a:ext uri="{FF2B5EF4-FFF2-40B4-BE49-F238E27FC236}">
                <a16:creationId xmlns:a16="http://schemas.microsoft.com/office/drawing/2014/main" xmlns="" id="{DFE6FF6F-3331-4AC0-AF0D-754F25D54125}"/>
              </a:ext>
            </a:extLst>
          </p:cNvPr>
          <p:cNvSpPr txBox="1">
            <a:spLocks/>
          </p:cNvSpPr>
          <p:nvPr/>
        </p:nvSpPr>
        <p:spPr>
          <a:xfrm>
            <a:off x="348516" y="2250326"/>
            <a:ext cx="11183841" cy="35288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200">
                <a:solidFill>
                  <a:schemeClr val="bg1"/>
                </a:solidFill>
                <a:latin typeface="PT Sans" panose="020B0503020203020204" pitchFamily="34" charset="-52"/>
                <a:ea typeface="+mj-ea"/>
                <a:cs typeface="+mj-cs"/>
              </a:defRPr>
            </a:lvl1pPr>
          </a:lstStyle>
          <a:p>
            <a:r>
              <a:rPr lang="ru-RU" dirty="0"/>
              <a:t>Мы предлагаем участникам акции сказать фразы:</a:t>
            </a:r>
            <a:br>
              <a:rPr lang="ru-RU" dirty="0"/>
            </a:br>
            <a:r>
              <a:rPr lang="ru-RU" dirty="0"/>
              <a:t>«С Днем Государственного флага!», «Наш флаг – наша гордость!»,</a:t>
            </a:r>
            <a:br>
              <a:rPr lang="ru-RU" dirty="0"/>
            </a:br>
            <a:r>
              <a:rPr lang="ru-RU" dirty="0"/>
              <a:t>«С праздником! С Днем флага!» на языке своей народности и заснять это на видео.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Видео необходимо опубликовать на своей страничке в социальной сети «</a:t>
            </a:r>
            <a:r>
              <a:rPr lang="ru-RU" dirty="0" err="1"/>
              <a:t>ВКонтакте</a:t>
            </a:r>
            <a:r>
              <a:rPr lang="ru-RU" dirty="0"/>
              <a:t>» и/или «</a:t>
            </a:r>
            <a:r>
              <a:rPr lang="en-US" dirty="0"/>
              <a:t>Instagram</a:t>
            </a:r>
            <a:r>
              <a:rPr lang="ru-RU" dirty="0"/>
              <a:t>» с </a:t>
            </a:r>
            <a:r>
              <a:rPr lang="ru-RU" dirty="0" err="1"/>
              <a:t>хештегами</a:t>
            </a:r>
            <a:r>
              <a:rPr lang="ru-RU" dirty="0"/>
              <a:t> акции #РДШ </a:t>
            </a:r>
            <a:r>
              <a:rPr lang="ru-RU" dirty="0"/>
              <a:t>#РДШ96 #</a:t>
            </a:r>
            <a:r>
              <a:rPr lang="ru-RU" dirty="0" err="1"/>
              <a:t>деньфлагаРДШ</a:t>
            </a:r>
            <a:r>
              <a:rPr lang="ru-RU" dirty="0"/>
              <a:t> #</a:t>
            </a:r>
            <a:r>
              <a:rPr lang="ru-RU" dirty="0" err="1"/>
              <a:t>ПоздравимФлагсРДШ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Поздравления будут собраны в одно видео и опубликованы 22 августа в официальной группе Российского движения </a:t>
            </a:r>
            <a:r>
              <a:rPr lang="ru-RU" dirty="0" smtClean="0"/>
              <a:t>школьников в </a:t>
            </a:r>
            <a:r>
              <a:rPr lang="ru-RU" dirty="0"/>
              <a:t>социальной сети «</a:t>
            </a:r>
            <a:r>
              <a:rPr lang="ru-RU" dirty="0" err="1"/>
              <a:t>ВКонтакте</a:t>
            </a:r>
            <a:r>
              <a:rPr lang="ru-RU" dirty="0"/>
              <a:t>» (</a:t>
            </a:r>
            <a:r>
              <a:rPr lang="en-US" dirty="0" err="1"/>
              <a:t>skm</a:t>
            </a:r>
            <a:r>
              <a:rPr lang="ru-RU" dirty="0"/>
              <a:t>_</a:t>
            </a:r>
            <a:r>
              <a:rPr lang="en-US" dirty="0" err="1"/>
              <a:t>rus</a:t>
            </a:r>
            <a:r>
              <a:rPr lang="ru-RU" dirty="0"/>
              <a:t>).</a:t>
            </a:r>
          </a:p>
          <a:p>
            <a:endParaRPr lang="ru-RU" dirty="0"/>
          </a:p>
        </p:txBody>
      </p:sp>
      <p:pic>
        <p:nvPicPr>
          <p:cNvPr id="6" name="Google Shape;91;p14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0664966" y="2556"/>
            <a:ext cx="1415416" cy="1415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25600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89;p14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-5484" y="-13648"/>
            <a:ext cx="12197484" cy="68803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069FA7-A0E9-41AD-A7D8-0E5BE1A6D1BB}"/>
              </a:ext>
            </a:extLst>
          </p:cNvPr>
          <p:cNvSpPr txBox="1"/>
          <p:nvPr/>
        </p:nvSpPr>
        <p:spPr>
          <a:xfrm>
            <a:off x="348517" y="1074889"/>
            <a:ext cx="718504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>
              <a:defRPr sz="3600">
                <a:solidFill>
                  <a:schemeClr val="bg1"/>
                </a:solidFill>
                <a:latin typeface="Peach Milk 2.0" pitchFamily="50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Формат № 4.</a:t>
            </a:r>
          </a:p>
          <a:p>
            <a:r>
              <a:rPr lang="ru-RU" dirty="0" err="1"/>
              <a:t>Флешмоб</a:t>
            </a:r>
            <a:r>
              <a:rPr lang="ru-RU" dirty="0"/>
              <a:t> «Тематическая </a:t>
            </a:r>
            <a:r>
              <a:rPr lang="ru-RU" dirty="0" err="1"/>
              <a:t>аватарка</a:t>
            </a:r>
            <a:r>
              <a:rPr lang="ru-RU" dirty="0"/>
              <a:t>»</a:t>
            </a:r>
          </a:p>
        </p:txBody>
      </p:sp>
      <p:sp>
        <p:nvSpPr>
          <p:cNvPr id="4" name="Заголовок 9">
            <a:extLst>
              <a:ext uri="{FF2B5EF4-FFF2-40B4-BE49-F238E27FC236}">
                <a16:creationId xmlns:a16="http://schemas.microsoft.com/office/drawing/2014/main" xmlns="" id="{DFE6FF6F-3331-4AC0-AF0D-754F25D54125}"/>
              </a:ext>
            </a:extLst>
          </p:cNvPr>
          <p:cNvSpPr txBox="1">
            <a:spLocks/>
          </p:cNvSpPr>
          <p:nvPr/>
        </p:nvSpPr>
        <p:spPr>
          <a:xfrm>
            <a:off x="348517" y="2673407"/>
            <a:ext cx="10214850" cy="35288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200">
                <a:solidFill>
                  <a:schemeClr val="bg1"/>
                </a:solidFill>
                <a:latin typeface="PT Sans" panose="020B0503020203020204" pitchFamily="34" charset="-52"/>
                <a:ea typeface="+mj-ea"/>
                <a:cs typeface="+mj-cs"/>
              </a:defRPr>
            </a:lvl1pPr>
          </a:lstStyle>
          <a:p>
            <a:r>
              <a:rPr lang="ru-RU" dirty="0"/>
              <a:t>Участникам акции предлагается сделать и разместить на личной </a:t>
            </a:r>
            <a:r>
              <a:rPr lang="ru-RU" dirty="0" smtClean="0"/>
              <a:t>странице</a:t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социальной сети «</a:t>
            </a:r>
            <a:r>
              <a:rPr lang="ru-RU" dirty="0" err="1"/>
              <a:t>Вконтакте</a:t>
            </a:r>
            <a:r>
              <a:rPr lang="ru-RU" dirty="0"/>
              <a:t>» </a:t>
            </a:r>
            <a:r>
              <a:rPr lang="ru-RU" dirty="0" err="1"/>
              <a:t>аватарку</a:t>
            </a:r>
            <a:r>
              <a:rPr lang="ru-RU" dirty="0"/>
              <a:t>, используя специальную рамку.</a:t>
            </a:r>
            <a:br>
              <a:rPr lang="ru-RU" dirty="0"/>
            </a:br>
            <a:r>
              <a:rPr lang="ru-RU" dirty="0"/>
              <a:t>Рамки будут опубликованы 20 августа 2020 года в официальной группе Российского движения школьников в социальной сети «</a:t>
            </a:r>
            <a:r>
              <a:rPr lang="ru-RU" dirty="0" err="1"/>
              <a:t>ВКонтакте</a:t>
            </a:r>
            <a:r>
              <a:rPr lang="ru-RU" dirty="0"/>
              <a:t>» (</a:t>
            </a:r>
            <a:r>
              <a:rPr lang="ru-RU" dirty="0" err="1"/>
              <a:t>skm_rus</a:t>
            </a:r>
            <a:r>
              <a:rPr lang="ru-RU" dirty="0"/>
              <a:t>).</a:t>
            </a:r>
            <a:br>
              <a:rPr lang="ru-RU" dirty="0"/>
            </a:br>
            <a:endParaRPr lang="ru-RU" dirty="0"/>
          </a:p>
          <a:p>
            <a:r>
              <a:rPr lang="ru-RU" dirty="0"/>
              <a:t>Порядок использования рамки: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скачивание файла «Рамка для </a:t>
            </a:r>
            <a:r>
              <a:rPr lang="ru-RU" dirty="0" err="1"/>
              <a:t>аватарки</a:t>
            </a:r>
            <a:r>
              <a:rPr lang="ru-RU" dirty="0"/>
              <a:t>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открытие рамки в редакторе изображений (рекомендуется «</a:t>
            </a:r>
            <a:r>
              <a:rPr lang="ru-RU" dirty="0" err="1"/>
              <a:t>Adobe</a:t>
            </a:r>
            <a:r>
              <a:rPr lang="ru-RU" dirty="0"/>
              <a:t> </a:t>
            </a:r>
            <a:r>
              <a:rPr lang="ru-RU" dirty="0" err="1"/>
              <a:t>Photoshop</a:t>
            </a:r>
            <a:r>
              <a:rPr lang="ru-RU" dirty="0"/>
              <a:t>»);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установка любой фотографии за рамку;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сохранение изображения и установка его как фотографии </a:t>
            </a:r>
            <a:br>
              <a:rPr lang="ru-RU" dirty="0"/>
            </a:br>
            <a:r>
              <a:rPr lang="ru-RU" dirty="0"/>
              <a:t>на личной странице «</a:t>
            </a:r>
            <a:r>
              <a:rPr lang="ru-RU" dirty="0" err="1"/>
              <a:t>Вконтакте</a:t>
            </a:r>
            <a:r>
              <a:rPr lang="ru-RU" dirty="0"/>
              <a:t>».</a:t>
            </a:r>
          </a:p>
          <a:p>
            <a:endParaRPr lang="ru-RU" dirty="0"/>
          </a:p>
        </p:txBody>
      </p:sp>
      <p:pic>
        <p:nvPicPr>
          <p:cNvPr id="6" name="Google Shape;91;p14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0664966" y="2556"/>
            <a:ext cx="1415416" cy="1415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01938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260</TotalTime>
  <Words>102</Words>
  <Application>Microsoft Office PowerPoint</Application>
  <PresentationFormat>Произвольный</PresentationFormat>
  <Paragraphs>21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Аспект</vt:lpstr>
      <vt:lpstr>Всероссийские акции в формате  «Дни единых действий»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Всероссийские акции в формате  «Дни единых действий»</dc:title>
  <dc:creator>Microsoft Office User</dc:creator>
  <cp:lastModifiedBy>Рублева ЕВ</cp:lastModifiedBy>
  <cp:revision>11</cp:revision>
  <dcterms:created xsi:type="dcterms:W3CDTF">2020-07-27T09:39:22Z</dcterms:created>
  <dcterms:modified xsi:type="dcterms:W3CDTF">2020-08-08T11:16:39Z</dcterms:modified>
</cp:coreProperties>
</file>