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3" r:id="rId1"/>
  </p:sldMasterIdLst>
  <p:notesMasterIdLst>
    <p:notesMasterId r:id="rId27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56" r:id="rId13"/>
    <p:sldId id="261" r:id="rId14"/>
    <p:sldId id="257" r:id="rId15"/>
    <p:sldId id="258" r:id="rId16"/>
    <p:sldId id="259" r:id="rId17"/>
    <p:sldId id="262" r:id="rId18"/>
    <p:sldId id="263" r:id="rId19"/>
    <p:sldId id="260" r:id="rId20"/>
    <p:sldId id="278" r:id="rId21"/>
    <p:sldId id="279" r:id="rId22"/>
    <p:sldId id="281" r:id="rId23"/>
    <p:sldId id="264" r:id="rId24"/>
    <p:sldId id="280" r:id="rId25"/>
    <p:sldId id="26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FFFF"/>
    <a:srgbClr val="FF0066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3A4FD-9388-42C7-9511-AB5003E6C62E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FD1C8-74B2-4579-896E-CE7FFC1855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9483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FD1C8-74B2-4579-896E-CE7FFC18550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475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8342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83355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95185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1603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199840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50812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7742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2549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44444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2907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7826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29483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65252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11685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51575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03728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C000"/>
            </a:gs>
            <a:gs pos="100000">
              <a:srgbClr val="FF3300"/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693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  <p:sldLayoutId id="2147484146" r:id="rId13"/>
    <p:sldLayoutId id="2147484147" r:id="rId14"/>
    <p:sldLayoutId id="2147484148" r:id="rId15"/>
    <p:sldLayoutId id="2147484149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3.png"/><Relationship Id="rId5" Type="http://schemas.microsoft.com/office/2007/relationships/media" Target="../media/media1.mp3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392418"/>
            <a:ext cx="2539772" cy="3498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-171400"/>
            <a:ext cx="3181536" cy="21210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289048" y="1628800"/>
            <a:ext cx="943304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u="sng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Противопожарная безопасность</a:t>
            </a:r>
            <a:endParaRPr lang="ru-RU" sz="6600" b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._Gladkov-_pesni_dlya_detey-14._Pesnya_pozharny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076056" y="2795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61305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5000">
        <p15:prstTrans prst="drape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пожарный инвентар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48285" cy="265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0"/>
            <a:ext cx="82089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u="sng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инвентарь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052736"/>
            <a:ext cx="9036496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также пожарный щит, </a:t>
            </a:r>
          </a:p>
          <a:p>
            <a:pPr algn="r"/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нему относится специальный инвентарь, а также инвентарь, который можно использовать для тушения пожаров в начальной стадии: л</a:t>
            </a:r>
            <a:r>
              <a:rPr lang="ru-RU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омы, багры пожарные, вилы, лопаты, ведра и </a:t>
            </a:r>
            <a:r>
              <a:rPr lang="ru-RU" sz="4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4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3450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2000">
        <p15:prstTrans prst="drape"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пожарный кра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3304" y="0"/>
            <a:ext cx="1752129" cy="17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44463"/>
            <a:ext cx="82089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u="sng" cap="none" spc="0" dirty="0" smtClean="0">
                <a:ln w="0"/>
                <a:solidFill>
                  <a:srgbClr val="00CC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кран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923330"/>
            <a:ext cx="9144000" cy="56938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Пожарные краны есть не во всех зданиях, так как противопожарный провод, на котором установлены пожарные краны, предусматривается еще при проектировании здания. Способ использования пожарного крана:</a:t>
            </a:r>
          </a:p>
          <a:p>
            <a:pPr>
              <a:buAutoNum type="arabicPeriod"/>
            </a:pP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пожарный шкаф</a:t>
            </a:r>
          </a:p>
          <a:p>
            <a:pPr>
              <a:buAutoNum type="arabicPeriod"/>
            </a:pPr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пожарный рукав</a:t>
            </a:r>
          </a:p>
          <a:p>
            <a:pPr>
              <a:buAutoNum type="arabicPeriod"/>
            </a:pP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клапан крана используя маховик на клапане крана</a:t>
            </a:r>
          </a:p>
          <a:p>
            <a:pPr>
              <a:buAutoNum type="arabicPeriod"/>
            </a:pPr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Подать воду в очаг, направив пожарный ствол</a:t>
            </a:r>
          </a:p>
          <a:p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ни в коем случае нельзя направлять струю воды на электрические провода, приборы находящиеся под напряжением!</a:t>
            </a:r>
            <a:endParaRPr lang="ru-RU" sz="2800" b="1" cap="none" spc="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4" descr="Картинки по запросу пожарный к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Картинки по запросу пожарный кр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1858"/>
            <a:ext cx="2952328" cy="138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35512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6000">
        <p15:prstTrans prst="drape"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842493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ОГНЕТУШИТЕЛЬ</a:t>
            </a:r>
          </a:p>
          <a:p>
            <a:r>
              <a:rPr lang="ru-RU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</a:t>
            </a:r>
            <a:r>
              <a:rPr lang="ru-RU" sz="2800" dirty="0" smtClean="0">
                <a:solidFill>
                  <a:schemeClr val="bg1"/>
                </a:solidFill>
              </a:rPr>
              <a:t>это </a:t>
            </a:r>
            <a:r>
              <a:rPr lang="ru-RU" sz="2800" dirty="0">
                <a:solidFill>
                  <a:schemeClr val="bg1"/>
                </a:solidFill>
              </a:rPr>
              <a:t>устройство,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предназначенное </a:t>
            </a:r>
            <a:r>
              <a:rPr lang="ru-RU" sz="2800" dirty="0">
                <a:solidFill>
                  <a:schemeClr val="bg1"/>
                </a:solidFill>
              </a:rPr>
              <a:t>для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тушения </a:t>
            </a:r>
            <a:r>
              <a:rPr lang="ru-RU" sz="2800" dirty="0">
                <a:solidFill>
                  <a:schemeClr val="bg1"/>
                </a:solidFill>
              </a:rPr>
              <a:t>очагов возгорания.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Огнетушитель </a:t>
            </a:r>
            <a:r>
              <a:rPr lang="ru-RU" sz="2800" dirty="0">
                <a:solidFill>
                  <a:schemeClr val="bg1"/>
                </a:solidFill>
              </a:rPr>
              <a:t>работает на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основе </a:t>
            </a:r>
            <a:r>
              <a:rPr lang="ru-RU" sz="2800" dirty="0">
                <a:solidFill>
                  <a:schemeClr val="bg1"/>
                </a:solidFill>
              </a:rPr>
              <a:t>выпуска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специального </a:t>
            </a:r>
            <a:r>
              <a:rPr lang="ru-RU" sz="2800" dirty="0">
                <a:solidFill>
                  <a:schemeClr val="bg1"/>
                </a:solidFill>
              </a:rPr>
              <a:t>огнетушащего вещества (ОТВ).</a:t>
            </a:r>
          </a:p>
          <a:p>
            <a:pPr algn="ctr"/>
            <a:endParaRPr lang="ru-RU" sz="2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1619" y="16024"/>
            <a:ext cx="2193000" cy="3100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548159"/>
            <a:ext cx="4896544" cy="326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422800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 стрелкой 15"/>
          <p:cNvCxnSpPr/>
          <p:nvPr/>
        </p:nvCxnSpPr>
        <p:spPr>
          <a:xfrm flipH="1">
            <a:off x="5290116" y="1039962"/>
            <a:ext cx="341451" cy="3844706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312226" y="1039962"/>
            <a:ext cx="566919" cy="2886476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755576" y="266099"/>
            <a:ext cx="7673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Виды огнетушителей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195476" y="1039962"/>
            <a:ext cx="432308" cy="575083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038652" y="1033911"/>
            <a:ext cx="641420" cy="254493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2700" y="1417095"/>
            <a:ext cx="4786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Порошковые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29811" y="937980"/>
            <a:ext cx="5540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Углекислотные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247764"/>
            <a:ext cx="2041604" cy="20416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1400" y="1849095"/>
            <a:ext cx="2077343" cy="20773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379155" y="4792007"/>
            <a:ext cx="396775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Воздушно-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пенные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374" y="3961338"/>
            <a:ext cx="47195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Жидкостные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Картинки по запросу жидкостные огнетушител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194" y="4884668"/>
            <a:ext cx="1461089" cy="19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воздушно пенные огнетушител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5615" y="4393983"/>
            <a:ext cx="2464527" cy="246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3770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0000">
        <p15:prstTrans prst="drap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85" y="116632"/>
            <a:ext cx="88536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Углекислотный огнетушитель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40568" y="1484784"/>
            <a:ext cx="3965803" cy="39658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886073"/>
            <a:ext cx="8687220" cy="58169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современных типов первичных средств пожаротушения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Огнетушители СО2 (углекислотные) предназначены для тушения загораний различных веществ, горение которых не может происходить без доступа воздуха, загораний на электрифицированном железнодорожном и городском транспорте, электроустановок, находящихся под напряжением до 1000 В, загораний в музеях, картинных галереях и архивах.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предназначены для тушения загорания веществ, горение которых может происходить без доступа воздуха (алюминий, магний и их сплавы, натрий, калий).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9816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2000">
        <p15:prstTrans prst="drape"/>
      </p:transition>
    </mc:Choice>
    <mc:Fallback>
      <p:transition spd="slow" advClick="0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946" y="0"/>
            <a:ext cx="9326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63520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08920"/>
            <a:ext cx="3221038" cy="39330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2989"/>
            <a:ext cx="9021358" cy="72327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Порядок применения углекислотных огнетушителей</a:t>
            </a:r>
            <a:endParaRPr lang="ru-RU" sz="4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приблизиться с огнетушителем к очагу пожара (возгорания) на расстояние 2 – 3 метра;</a:t>
            </a:r>
          </a:p>
          <a:p>
            <a:pPr algn="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направить раструб на огонь;</a:t>
            </a:r>
          </a:p>
          <a:p>
            <a:pPr algn="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снять пломбу и выдернуть предохранительную чеку;</a:t>
            </a:r>
          </a:p>
          <a:p>
            <a:pPr algn="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нажать на клавишу рукоятки ил открыть запорное устройство до упора в зависимости от модификации огнетушителя и завода-изготовителя;</a:t>
            </a:r>
          </a:p>
          <a:p>
            <a:pPr algn="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окончании тушения пожара (огня) отпустить рычаг (закрыть вентиль)</a:t>
            </a:r>
          </a:p>
          <a:p>
            <a:pPr algn="r"/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38717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9000">
        <p15:prstTrans prst="drape"/>
      </p:transition>
    </mc:Choice>
    <mc:Fallback>
      <p:transition spd="slow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052736"/>
            <a:ext cx="3511276" cy="35112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12612" y="0"/>
            <a:ext cx="915661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Порошковые огнетушители </a:t>
            </a:r>
            <a:endParaRPr lang="ru-RU" sz="4800" b="1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первичного </a:t>
            </a:r>
            <a:endParaRPr lang="ru-RU" sz="3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тушения загорания </a:t>
            </a:r>
            <a:endParaRPr lang="ru-RU" sz="3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 </a:t>
            </a:r>
            <a: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</a:t>
            </a:r>
            <a:endParaRPr lang="ru-RU" sz="3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(твердых веществ</a:t>
            </a:r>
            <a:r>
              <a:rPr lang="ru-RU" sz="3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ru-RU" sz="3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 (жидких веществ), </a:t>
            </a:r>
            <a:endParaRPr lang="ru-RU" sz="3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(газообразных веществ) </a:t>
            </a:r>
            <a:endParaRPr lang="ru-RU" sz="3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электроустановок, находящихся под напряжением до 1000 В.</a:t>
            </a:r>
            <a:b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Огнетушители не предназначены для тушения загораний щелочных и щелочноземельных металлов и других материалов, горение которых может происходить без доступа воздуха.</a:t>
            </a:r>
          </a:p>
        </p:txBody>
      </p:sp>
    </p:spTree>
    <p:extLst>
      <p:ext uri="{BB962C8B-B14F-4D97-AF65-F5344CB8AC3E}">
        <p14:creationId xmlns:p14="http://schemas.microsoft.com/office/powerpoint/2010/main" xmlns="" val="27619605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6000">
        <p15:prstTrans prst="drape"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1" y="0"/>
            <a:ext cx="9357713" cy="68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7804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0000">
        <p15:prstTrans prst="drap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5" y="2967335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2204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1000">
        <p15:prstTrans prst="drape"/>
      </p:transition>
    </mc:Choice>
    <mc:Fallback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картинки пожарная безопаснос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2408" cy="20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153063"/>
            <a:ext cx="73448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u="sng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5400" b="1" i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911" y="2065730"/>
            <a:ext cx="6586573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AutoNum type="arabicPeriod"/>
            </a:pPr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при пожаре</a:t>
            </a:r>
          </a:p>
          <a:p>
            <a:pPr marL="742950" indent="-742950">
              <a:buAutoNum type="arabicPeriod"/>
            </a:pPr>
            <a:r>
              <a:rPr lang="ru-RU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тушения пожаров</a:t>
            </a:r>
          </a:p>
          <a:p>
            <a:pPr marL="742950" indent="-742950">
              <a:buAutoNum type="arabicPeriod"/>
            </a:pPr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Огнетушители и их виды</a:t>
            </a:r>
            <a:endParaRPr lang="ru-RU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ртинки пожарная безопасност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6484" y="4044404"/>
            <a:ext cx="2387516" cy="281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53958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жидкостные огнетушител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38425"/>
            <a:ext cx="3162300" cy="4219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69278864"/>
              </p:ext>
            </p:extLst>
          </p:nvPr>
        </p:nvGraphicFramePr>
        <p:xfrm>
          <a:off x="53243" y="790546"/>
          <a:ext cx="6030925" cy="5852160"/>
        </p:xfrm>
        <a:graphic>
          <a:graphicData uri="http://schemas.openxmlformats.org/drawingml/2006/table">
            <a:tbl>
              <a:tblPr/>
              <a:tblGrid>
                <a:gridCol w="6030925"/>
              </a:tblGrid>
              <a:tr h="4582669">
                <a:tc>
                  <a:txBody>
                    <a:bodyPr/>
                    <a:lstStyle/>
                    <a:p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– применяются главным образом при тушении загораний твердых материалов органического происхождения: древесины, ткани, бумаги и т.д. (класс пожара А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).В 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качестве огнетушащего средства в них используют воду в чистом виде: воду с добавками поверхностно-активных веществ (ПАВ), усиливающие ее огнетушащую способность.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15616" y="836712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-108521" y="-40451"/>
            <a:ext cx="925252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u="sng" cap="none" spc="0" dirty="0" smtClean="0">
                <a:ln w="0"/>
                <a:solidFill>
                  <a:srgbClr val="00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Жидкостные огнетушители (ОЖ)</a:t>
            </a:r>
            <a:endParaRPr lang="ru-RU" sz="4800" u="sng" cap="none" spc="0" dirty="0">
              <a:ln w="0"/>
              <a:solidFill>
                <a:srgbClr val="00FF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51520" y="3069595"/>
            <a:ext cx="123363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98652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0000">
        <p15:prstTrans prst="drape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-40843"/>
            <a:ext cx="3340358" cy="3340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-108520" y="-104439"/>
            <a:ext cx="880323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0" cap="none" spc="0" dirty="0" smtClean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Воздушно-пенные огнетушители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947" y="548008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Огнетушитель воздушно-пенный предназначен для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тушения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возгораний твердых, тлеющих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органического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происхождения (дерево, бумага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уголь и т.д.) - класс пожара А и жидкостей или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твердых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тел, превращающихся 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жидкости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нефтепродукты, масла, краски и т.п.) - класс пожара 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76294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Огнетушитель воздушно-пенный позволяет создавать пенный покров, предотвращающий доступ кислорода к очагу возгорания, быстро локализовать и подавить пожар.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863011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Воздушно-пенные огнетушители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использовать для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тушения: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оборудования, находящегося под электрическим напряжением,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сильно нагретых или расплавленных веществ,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веществ, вступающих с водой в химическую реакцию, которая сопровождается интенсивным выделением тепла,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горючих газов.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Картинки по запросу воздушно-пенные огнетушител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75401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4000">
        <p15:prstTrans prst="drape"/>
      </p:transition>
    </mc:Choice>
    <mc:Fallback>
      <p:transition spd="slow" advClick="0" advTm="2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воздушно-пенные огнетушител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683" y="-7912"/>
            <a:ext cx="9328454" cy="686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20974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1000">
        <p15:prstTrans prst="drape"/>
      </p:transition>
    </mc:Choice>
    <mc:Fallback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842344"/>
            <a:ext cx="3028991" cy="2015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1044347"/>
            <a:ext cx="3051050" cy="2041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-1" y="1312677"/>
            <a:ext cx="8850561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огнетушителей без </a:t>
            </a:r>
            <a:endParaRPr lang="ru-RU" sz="2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чеки 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пломбы завода-изготовителя </a:t>
            </a:r>
            <a:endParaRPr lang="ru-RU" sz="2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производившей </a:t>
            </a:r>
            <a:endParaRPr lang="ru-RU" sz="2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перезарядку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771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Эксплуатация огнетушителей и меры безопасности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096637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Огнетушители должны размещаться в легкодоступных и заметных местах, где исключено попадание на них прямых солнечных тучей и непосредственное воздействие отопительных и нагревательных приборов. Температура эксплуатации и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algn="r"/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 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 минус  40 до </a:t>
            </a:r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плюс 50°С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877946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3000">
        <p15:prstTrans prst="drape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0023" y="4077072"/>
            <a:ext cx="3093977" cy="2807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о запросу веселые картинки по пожарной безопасност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486331" cy="2708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86331" y="0"/>
            <a:ext cx="5550165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Пожарам с нами жить запрещено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ребята, правило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огонька нет, как говорится,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случится.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А, если, порой,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случится беда,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знания наши помогут всегда.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0885" y="2852936"/>
            <a:ext cx="57241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Сразиться с пожаром в огненной схватке,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усмирить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положить на лопатки.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Иными словами, огонь укротить –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сдаться, а выстоять и победить!</a:t>
            </a:r>
          </a:p>
          <a:p>
            <a:r>
              <a:rPr lang="ru-RU" sz="3600" b="1" u="sng" dirty="0">
                <a:ln>
                  <a:solidFill>
                    <a:srgbClr val="C00000"/>
                  </a:solidFill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Легче, чем пожар тушить, нам его </a:t>
            </a:r>
            <a:r>
              <a:rPr lang="ru-RU" sz="3600" b="1" u="sng" dirty="0" smtClean="0">
                <a:ln>
                  <a:solidFill>
                    <a:srgbClr val="C00000"/>
                  </a:solidFill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предупредить!</a:t>
            </a:r>
            <a:endParaRPr lang="ru-RU" sz="3600" b="1" u="sng" dirty="0">
              <a:ln>
                <a:solidFill>
                  <a:srgbClr val="C00000"/>
                </a:solidFill>
              </a:ln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52255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4000">
        <p15:prstTrans prst="drape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3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880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00FFFF"/>
                </a:solidFill>
                <a:effectLst/>
              </a:rPr>
              <a:t>Берегите себя!</a:t>
            </a:r>
          </a:p>
          <a:p>
            <a:pPr algn="ctr"/>
            <a:r>
              <a:rPr lang="ru-RU" sz="5400" b="1" dirty="0" smtClean="0">
                <a:ln/>
                <a:solidFill>
                  <a:srgbClr val="00FFFF"/>
                </a:solidFill>
              </a:rPr>
              <a:t>Спасибо за внимание!</a:t>
            </a:r>
            <a:endParaRPr lang="ru-RU" sz="5400" b="1" cap="none" spc="0" dirty="0">
              <a:ln/>
              <a:solidFill>
                <a:srgbClr val="00FFFF"/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3136404"/>
            <a:ext cx="5582394" cy="372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62076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4000">
        <p15:prstTrans prst="drape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картинки пожарная безопаснос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57500" cy="2466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412776"/>
            <a:ext cx="777686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u="sng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при пожаре </a:t>
            </a:r>
            <a:endParaRPr lang="ru-RU" sz="7200" b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80908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4000">
        <p15:prstTrans prst="drap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71" y="-213490"/>
            <a:ext cx="2074182" cy="15567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4071" y="4660687"/>
            <a:ext cx="72196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очаг пожара небольшой (не более 1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используйте все имеющиеся средства для тушения ( огнетушитель, вода, песок, земля, снег, плотное одеяло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вызов пожарных карти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14811"/>
            <a:ext cx="2904257" cy="1449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514" y="998314"/>
            <a:ext cx="74108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пожара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сообщите в пожарную часть по телефону 01 или112 (с мобильного телефона), сообщив адрес объекта, где возник пожар и свою фамилию.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9341" y="2980109"/>
            <a:ext cx="72514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Удалить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из помещения всех людей, и особенно детей, во избежание отравления продуктами горения.</a:t>
            </a:r>
          </a:p>
        </p:txBody>
      </p:sp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716" y="2750213"/>
            <a:ext cx="2447468" cy="174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5560" y="5066317"/>
            <a:ext cx="1699390" cy="169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264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0000">
        <p15:prstTrans prst="drape"/>
      </p:transition>
    </mc:Choice>
    <mc:Fallback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закрыть нос и рот при пожар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324" y="3210260"/>
            <a:ext cx="1837586" cy="1802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артинки по запросу загорание в электроприбора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0545" y="261330"/>
            <a:ext cx="1680121" cy="22898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3334" y="278397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видимости менее 10 м, входить в зону задымления 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9" y="0"/>
            <a:ext cx="78063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загорания в 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эл.приборе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в первую очередь: обесточить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эл.прибор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выдернуть вилку шнура питания из сетевой розетки. Если горение не прекратилось, то залить водой и накрыть плотной тканью, прекратив доступ воздуха к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эл.прибору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имеется огнетушитель ( порошковый ОП, углекислотный ОУ) возможно тушение пожара без отключения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эл.прибора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сети.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06391" y="3210261"/>
            <a:ext cx="77940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войти в задымленное помещение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уточните его внутреннюю планировку, места, где могут находиться люди.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Закройте нос и рот мокрой повязкой ( шарф, платок) для защиты от угарного газа.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18" y="5176447"/>
            <a:ext cx="9137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Набросьте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себя смоченный водой кусок плотной ткани, мокрое покрывало, пальто, плащ.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Дверь в задымленное помещение открывайте 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избегая вспышки пламени от быстрого притока свежего воздуха.</a:t>
            </a:r>
          </a:p>
        </p:txBody>
      </p:sp>
    </p:spTree>
    <p:extLst>
      <p:ext uri="{BB962C8B-B14F-4D97-AF65-F5344CB8AC3E}">
        <p14:creationId xmlns:p14="http://schemas.microsoft.com/office/powerpoint/2010/main" xmlns="" val="37575963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6000">
        <p15:prstTrans prst="drape"/>
      </p:transition>
    </mc:Choice>
    <mc:Fallback>
      <p:transition spd="slow" advClick="0" advTm="2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74" y="2635204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пытаться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выйти через задымленной коридор или лестницу, дым очень токсичен, горячие газы могут обжечь легкие, при этом вы рискуете потерять сознание, и надежда на спасение сведется к минимуму.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Прыгать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окон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опасно,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второй прыжок, начиная с четвертого этажа –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смертелен.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пожара не допускается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открывать окна, дополнительный приток воздуха только усилит горение.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забывайте о том, что первый враг для вас не огонь, а дым, который слепит и душит.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536105" cy="15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16362"/>
            <a:ext cx="76078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НИКОГДА НЕ НУЖНО ДЕЛАТЬ ПРИ ПОЖАРЕ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5932" y="749957"/>
            <a:ext cx="78655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бороться с пламенем самостоятельно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вызвав при этом пожарных. Если вы не справились с огнем за несколько секунд, 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74" y="1873832"/>
            <a:ext cx="91101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приведет к большому пожару. А отсутствие специальных средств защиты от огня может привести не только к ожогам,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 смерти.</a:t>
            </a:r>
          </a:p>
        </p:txBody>
      </p:sp>
    </p:spTree>
    <p:extLst>
      <p:ext uri="{BB962C8B-B14F-4D97-AF65-F5344CB8AC3E}">
        <p14:creationId xmlns:p14="http://schemas.microsoft.com/office/powerpoint/2010/main" xmlns="" val="39730780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4000">
        <p15:prstTrans prst="drape"/>
      </p:transition>
    </mc:Choice>
    <mc:Fallback>
      <p:transition spd="slow" advClick="0" advTm="2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первичные средства пожаротуше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284984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40568" y="-94977"/>
            <a:ext cx="74888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u="sng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средства пожаротушения</a:t>
            </a:r>
            <a:endParaRPr lang="ru-RU" sz="5400" b="1" u="sng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3292" y="2014974"/>
            <a:ext cx="8980708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4400" b="0" u="sng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средства пожаротушени</a:t>
            </a:r>
            <a:r>
              <a:rPr lang="ru-RU" sz="4400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44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средства, которыми можно потушить </a:t>
            </a:r>
          </a:p>
          <a:p>
            <a:pPr algn="r"/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пожар или замедлить в </a:t>
            </a:r>
          </a:p>
          <a:p>
            <a:pPr algn="r"/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самом начале его развитие, </a:t>
            </a:r>
          </a:p>
          <a:p>
            <a:pPr algn="r"/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в течении первых</a:t>
            </a:r>
          </a:p>
          <a:p>
            <a:pPr algn="r"/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минут. 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Картинки по запросу первичные средства пожаротуше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1"/>
            <a:ext cx="2627784" cy="1753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81534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2000">
        <p15:prstTrans prst="drape"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Картинки по запросу кош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4851" y="1340768"/>
            <a:ext cx="2348879" cy="1761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842" y="1556792"/>
            <a:ext cx="89644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>
              <a:buAutoNum type="arabicPeriod"/>
            </a:pP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Покрывала (кошма)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6033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>
                <a:ln w="0"/>
                <a:solidFill>
                  <a:srgbClr val="00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следующие виды первичных средств пожаротушения</a:t>
            </a:r>
            <a:r>
              <a:rPr lang="ru-RU" sz="4000" dirty="0">
                <a:ln w="0"/>
                <a:solidFill>
                  <a:srgbClr val="00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AutoShape 2" descr="Картинки по запросу кош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кошм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Картинки по запросу пожарный инвентар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95466"/>
            <a:ext cx="2705919" cy="14325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39368" y="2719564"/>
            <a:ext cx="74126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Пожарный </a:t>
            </a:r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инвентарь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731253"/>
            <a:ext cx="5979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Пожарные </a:t>
            </a:r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краны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74610" y="5492677"/>
            <a:ext cx="52105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Огнетушители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6" name="Picture 10" descr="Картинки по запросу пожарные кран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4485" y="3483746"/>
            <a:ext cx="2328193" cy="21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Картинки по запросу огнетушител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4594484"/>
            <a:ext cx="3229992" cy="2190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42544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00">
        <p15:prstTrans prst="drape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покрывала пожарны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2699" y="2424"/>
            <a:ext cx="3845899" cy="255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0"/>
            <a:ext cx="53285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u="sng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Покрывала пожарные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4303455"/>
            <a:ext cx="630019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помнить, что потушить очаг возгорания, который больше размера покрывала не получится</a:t>
            </a:r>
          </a:p>
        </p:txBody>
      </p:sp>
      <p:sp>
        <p:nvSpPr>
          <p:cNvPr id="4" name="AutoShape 4" descr="Картинки по запросу покрывала пожарные"/>
          <p:cNvSpPr>
            <a:spLocks noChangeAspect="1" noChangeArrowheads="1"/>
          </p:cNvSpPr>
          <p:nvPr/>
        </p:nvSpPr>
        <p:spPr bwMode="auto">
          <a:xfrm>
            <a:off x="1547664" y="-83083"/>
            <a:ext cx="2376264" cy="23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артинки по запросу покрывала пожарны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735" y="4725144"/>
            <a:ext cx="2845105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988" y="1837409"/>
            <a:ext cx="93760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</a:t>
            </a:r>
          </a:p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этих 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первичных средств пожаротушения прост, то есть просто накрываем пламя, которое без доступа кислорода исчезает.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2159344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1000">
        <p15:prstTrans prst="drape"/>
      </p:transition>
    </mc:Choice>
    <mc:Fallback>
      <p:transition spd="slow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732</TotalTime>
  <Words>605</Words>
  <Application>Microsoft Office PowerPoint</Application>
  <PresentationFormat>Экран (4:3)</PresentationFormat>
  <Paragraphs>106</Paragraphs>
  <Slides>25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Легкий дым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Александра.</dc:creator>
  <cp:lastModifiedBy>Windows User</cp:lastModifiedBy>
  <cp:revision>40</cp:revision>
  <dcterms:created xsi:type="dcterms:W3CDTF">2014-05-14T06:58:17Z</dcterms:created>
  <dcterms:modified xsi:type="dcterms:W3CDTF">2020-03-19T07:53:52Z</dcterms:modified>
</cp:coreProperties>
</file>